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7.jpg" ContentType="image/jpg"/>
  <Override PartName="/ppt/media/image8.jpg" ContentType="image/jpg"/>
  <Override PartName="/ppt/media/image9.jpg" ContentType="image/jpg"/>
  <Override PartName="/ppt/media/image10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84" r:id="rId1"/>
  </p:sldMasterIdLst>
  <p:sldIdLst>
    <p:sldId id="256" r:id="rId2"/>
    <p:sldId id="257" r:id="rId3"/>
    <p:sldId id="258" r:id="rId4"/>
    <p:sldId id="307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9" r:id="rId23"/>
    <p:sldId id="288" r:id="rId24"/>
    <p:sldId id="295" r:id="rId25"/>
    <p:sldId id="290" r:id="rId26"/>
    <p:sldId id="291" r:id="rId27"/>
    <p:sldId id="292" r:id="rId28"/>
    <p:sldId id="293" r:id="rId29"/>
    <p:sldId id="294" r:id="rId30"/>
    <p:sldId id="296" r:id="rId31"/>
    <p:sldId id="308" r:id="rId32"/>
    <p:sldId id="312" r:id="rId33"/>
    <p:sldId id="311" r:id="rId34"/>
    <p:sldId id="310" r:id="rId35"/>
    <p:sldId id="309" r:id="rId36"/>
    <p:sldId id="259" r:id="rId37"/>
    <p:sldId id="297" r:id="rId38"/>
    <p:sldId id="299" r:id="rId39"/>
    <p:sldId id="300" r:id="rId40"/>
    <p:sldId id="298" r:id="rId41"/>
    <p:sldId id="301" r:id="rId42"/>
    <p:sldId id="302" r:id="rId43"/>
    <p:sldId id="303" r:id="rId44"/>
    <p:sldId id="304" r:id="rId45"/>
    <p:sldId id="306" r:id="rId46"/>
    <p:sldId id="305" r:id="rId47"/>
    <p:sldId id="270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F19951"/>
    <a:srgbClr val="FFFF9F"/>
    <a:srgbClr val="F4FBFE"/>
    <a:srgbClr val="D4F0FC"/>
    <a:srgbClr val="FDF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 autoAdjust="0"/>
    <p:restoredTop sz="94660"/>
  </p:normalViewPr>
  <p:slideViewPr>
    <p:cSldViewPr snapToGrid="0">
      <p:cViewPr varScale="1">
        <p:scale>
          <a:sx n="72" d="100"/>
          <a:sy n="72" d="100"/>
        </p:scale>
        <p:origin x="81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29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441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683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18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15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947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7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0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2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291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0238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736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439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373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684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96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47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  <p:sldLayoutId id="2147484196" r:id="rId12"/>
    <p:sldLayoutId id="2147484197" r:id="rId13"/>
    <p:sldLayoutId id="2147484198" r:id="rId14"/>
    <p:sldLayoutId id="2147484199" r:id="rId15"/>
    <p:sldLayoutId id="2147484200" r:id="rId16"/>
    <p:sldLayoutId id="214748420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jp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11" Type="http://schemas.openxmlformats.org/officeDocument/2006/relationships/image" Target="../media/image16.jpeg"/><Relationship Id="rId5" Type="http://schemas.openxmlformats.org/officeDocument/2006/relationships/image" Target="../media/image10.jp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deestranjis.blogspot.com/2010/08/vuelta-la-normalidad.html" TargetMode="External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3.jpeg"/><Relationship Id="rId4" Type="http://schemas.openxmlformats.org/officeDocument/2006/relationships/image" Target="../media/image6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hyperlink" Target="mailto:Tesoreriamarwan690@gmail.com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89584" y="793868"/>
            <a:ext cx="9966960" cy="3035808"/>
          </a:xfrm>
        </p:spPr>
        <p:txBody>
          <a:bodyPr>
            <a:normAutofit/>
          </a:bodyPr>
          <a:lstStyle/>
          <a:p>
            <a:pPr algn="ctr"/>
            <a:r>
              <a:rPr lang="es-ES" sz="1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Asamblea </a:t>
            </a:r>
            <a:br>
              <a:rPr lang="es-E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5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GRUPO</a:t>
            </a:r>
            <a:endParaRPr lang="es-ES" sz="66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086" y="3933192"/>
            <a:ext cx="3992832" cy="17399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24697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70996" y="250700"/>
            <a:ext cx="7617124" cy="1122639"/>
          </a:xfrm>
        </p:spPr>
        <p:txBody>
          <a:bodyPr>
            <a:noAutofit/>
          </a:bodyPr>
          <a:lstStyle/>
          <a:p>
            <a:pPr algn="ctr"/>
            <a:r>
              <a:rPr lang="es-ES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 DEL DÍA: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534952" y="1595886"/>
            <a:ext cx="6375395" cy="4740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s-ES_tradnl" sz="3200" dirty="0"/>
              <a:t>1. Presentación Bienvenida.</a:t>
            </a:r>
            <a:endParaRPr lang="es-ES" sz="3200" dirty="0"/>
          </a:p>
          <a:p>
            <a:pPr>
              <a:lnSpc>
                <a:spcPct val="150000"/>
              </a:lnSpc>
            </a:pPr>
            <a:r>
              <a:rPr lang="es-ES_tradnl" sz="3200" dirty="0"/>
              <a:t>2. Memorias Ronda Solar 2019-2020.</a:t>
            </a:r>
            <a:endParaRPr lang="es-ES" sz="3200" dirty="0"/>
          </a:p>
          <a:p>
            <a:pPr>
              <a:lnSpc>
                <a:spcPct val="150000"/>
              </a:lnSpc>
            </a:pPr>
            <a:r>
              <a:rPr lang="es-ES_tradnl" sz="3200" dirty="0"/>
              <a:t>3. Cargos y Distribución de scouters.</a:t>
            </a:r>
            <a:endParaRPr lang="es-ES" sz="3200" dirty="0"/>
          </a:p>
          <a:p>
            <a:pPr>
              <a:lnSpc>
                <a:spcPct val="150000"/>
              </a:lnSpc>
            </a:pPr>
            <a:r>
              <a:rPr lang="es-ES_tradnl" sz="3200" dirty="0"/>
              <a:t>4. Calendario y horarios.</a:t>
            </a:r>
            <a:endParaRPr lang="es-ES" sz="3200" dirty="0"/>
          </a:p>
          <a:p>
            <a:pPr>
              <a:lnSpc>
                <a:spcPct val="150000"/>
              </a:lnSpc>
            </a:pPr>
            <a:r>
              <a:rPr lang="es-ES_tradnl" sz="3200" dirty="0"/>
              <a:t>5. Medidas antiCovid-19. </a:t>
            </a:r>
          </a:p>
          <a:p>
            <a:pPr>
              <a:lnSpc>
                <a:spcPct val="150000"/>
              </a:lnSpc>
            </a:pPr>
            <a:r>
              <a:rPr lang="es-ES_tradnl" sz="3200" dirty="0"/>
              <a:t>6. Balance económico.</a:t>
            </a:r>
            <a:endParaRPr lang="es-ES" sz="3200" dirty="0"/>
          </a:p>
          <a:p>
            <a:pPr>
              <a:lnSpc>
                <a:spcPct val="150000"/>
              </a:lnSpc>
            </a:pPr>
            <a:r>
              <a:rPr lang="es-ES_tradnl" sz="3200" dirty="0"/>
              <a:t>7. Cuotas y seguro. </a:t>
            </a:r>
            <a:endParaRPr lang="es-ES" sz="3200" dirty="0"/>
          </a:p>
          <a:p>
            <a:pPr>
              <a:lnSpc>
                <a:spcPct val="150000"/>
              </a:lnSpc>
            </a:pPr>
            <a:r>
              <a:rPr lang="es-ES_tradnl" sz="3200" dirty="0"/>
              <a:t>8. Comunicación.</a:t>
            </a:r>
            <a:endParaRPr lang="es-ES" sz="3200" dirty="0"/>
          </a:p>
          <a:p>
            <a:pPr>
              <a:lnSpc>
                <a:spcPct val="150000"/>
              </a:lnSpc>
            </a:pPr>
            <a:r>
              <a:rPr lang="es-ES_tradnl" sz="3200" dirty="0"/>
              <a:t>9. Comité de padres y madres. </a:t>
            </a:r>
          </a:p>
          <a:p>
            <a:pPr>
              <a:lnSpc>
                <a:spcPct val="150000"/>
              </a:lnSpc>
            </a:pPr>
            <a:r>
              <a:rPr lang="es-ES" sz="3200" dirty="0"/>
              <a:t>10. Uniformidad.</a:t>
            </a:r>
          </a:p>
          <a:p>
            <a:pPr>
              <a:lnSpc>
                <a:spcPct val="150000"/>
              </a:lnSpc>
            </a:pPr>
            <a:r>
              <a:rPr lang="es-ES_tradnl" sz="3200" dirty="0"/>
              <a:t>11. Ruegos y preguntas.</a:t>
            </a:r>
            <a:endParaRPr lang="es-ES" sz="3200" dirty="0"/>
          </a:p>
          <a:p>
            <a:pPr>
              <a:lnSpc>
                <a:spcPct val="150000"/>
              </a:lnSpc>
            </a:pPr>
            <a:endParaRPr lang="es-ES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2119" y="1692891"/>
            <a:ext cx="6358542" cy="357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6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5724" y="214590"/>
            <a:ext cx="4633911" cy="1367287"/>
          </a:xfrm>
        </p:spPr>
        <p:txBody>
          <a:bodyPr>
            <a:normAutofit/>
          </a:bodyPr>
          <a:lstStyle/>
          <a:p>
            <a:pPr algn="l"/>
            <a:r>
              <a:rPr lang="es-ES" dirty="0">
                <a:solidFill>
                  <a:srgbClr val="7030A0"/>
                </a:solidFill>
              </a:rPr>
              <a:t>Presentación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 rot="567739">
            <a:off x="6070151" y="223365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C:\Users\SkyNET\Dropbox\G. S. Marwan 690\2. SECRETARÍA\1. ACTAS\RONDA SOLAR 2020-2021\A) PAG sep 2020\IMG-20200912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80" y="1220522"/>
            <a:ext cx="10160808" cy="535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165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CE1758C-3C15-0848-A3CE-616292AFAD47}"/>
              </a:ext>
            </a:extLst>
          </p:cNvPr>
          <p:cNvSpPr txBox="1"/>
          <p:nvPr/>
        </p:nvSpPr>
        <p:spPr>
          <a:xfrm>
            <a:off x="4192859" y="140505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BA8812F-BF74-4D40-B040-F0914E1E989B}"/>
              </a:ext>
            </a:extLst>
          </p:cNvPr>
          <p:cNvSpPr txBox="1"/>
          <p:nvPr/>
        </p:nvSpPr>
        <p:spPr>
          <a:xfrm>
            <a:off x="7659808" y="139781"/>
            <a:ext cx="29931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u="sng" dirty="0" err="1">
                <a:solidFill>
                  <a:srgbClr val="7030A0"/>
                </a:solidFill>
              </a:rPr>
              <a:t>Scouters</a:t>
            </a:r>
            <a:r>
              <a:rPr lang="es-ES" sz="2400" b="1" u="sng" dirty="0">
                <a:solidFill>
                  <a:srgbClr val="7030A0"/>
                </a:solidFill>
              </a:rPr>
              <a:t> de grupo </a:t>
            </a:r>
          </a:p>
          <a:p>
            <a:endParaRPr lang="es-ES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187A30B-783F-5C4E-AAF7-8D7CC3ACA20F}"/>
              </a:ext>
            </a:extLst>
          </p:cNvPr>
          <p:cNvSpPr/>
          <p:nvPr/>
        </p:nvSpPr>
        <p:spPr>
          <a:xfrm>
            <a:off x="243657" y="1866302"/>
            <a:ext cx="1558358" cy="204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CBC7BCC4-BE6E-F34A-A843-395558A22C91}"/>
              </a:ext>
            </a:extLst>
          </p:cNvPr>
          <p:cNvSpPr/>
          <p:nvPr/>
        </p:nvSpPr>
        <p:spPr>
          <a:xfrm>
            <a:off x="1861351" y="878445"/>
            <a:ext cx="1713872" cy="204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2C62B3B-88E0-9943-990E-AC681BFA3EB6}"/>
              </a:ext>
            </a:extLst>
          </p:cNvPr>
          <p:cNvSpPr/>
          <p:nvPr/>
        </p:nvSpPr>
        <p:spPr>
          <a:xfrm>
            <a:off x="10072261" y="2960935"/>
            <a:ext cx="1528941" cy="20131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EE65A6D5-3D18-2543-8333-7DA6A7DEC358}"/>
              </a:ext>
            </a:extLst>
          </p:cNvPr>
          <p:cNvSpPr/>
          <p:nvPr/>
        </p:nvSpPr>
        <p:spPr>
          <a:xfrm>
            <a:off x="5940538" y="878445"/>
            <a:ext cx="1713872" cy="20436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46658C16-CE5B-5548-A6E0-7D82DE9C17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9572" y="645218"/>
            <a:ext cx="1528941" cy="204369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6831E40C-19F6-0349-8B8E-0C5870254E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4" t="4878" r="10789"/>
          <a:stretch/>
        </p:blipFill>
        <p:spPr>
          <a:xfrm>
            <a:off x="315042" y="4236987"/>
            <a:ext cx="1558358" cy="1733550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395AE558-17F9-3848-94A2-0E0DB66DB0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03" y="3158576"/>
            <a:ext cx="1578367" cy="1589428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A0256A98-D9AC-C543-8411-A2C051C723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545" y="4748004"/>
            <a:ext cx="1619130" cy="1799996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3D819C78-30C4-F44F-8F1E-2051401F18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985" y="3234938"/>
            <a:ext cx="1427772" cy="156658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027E60AF-902A-914D-B823-1D26FA95C01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2740" t="19829" r="-323" b="12260"/>
          <a:stretch/>
        </p:blipFill>
        <p:spPr>
          <a:xfrm>
            <a:off x="10113675" y="733550"/>
            <a:ext cx="1446114" cy="1959802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314159C-E446-FD40-ADB3-DA552A356BC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327" t="5517" r="61840" b="12183"/>
          <a:stretch/>
        </p:blipFill>
        <p:spPr>
          <a:xfrm>
            <a:off x="4171645" y="600030"/>
            <a:ext cx="1528941" cy="197938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E8DB327D-5655-A04D-A607-A847B740D6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803" y="4991019"/>
            <a:ext cx="1359419" cy="17272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4E4E07E-3370-7B45-BE97-5847AACE043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314" y="2706615"/>
            <a:ext cx="1578367" cy="1799996"/>
          </a:xfrm>
          <a:prstGeom prst="rect">
            <a:avLst/>
          </a:prstGeom>
        </p:spPr>
      </p:pic>
      <p:pic>
        <p:nvPicPr>
          <p:cNvPr id="3" name="Imagen 2" descr="Hombre sonriendo con lentes&#10;&#10;Descripción generada automáticamente">
            <a:extLst>
              <a:ext uri="{FF2B5EF4-FFF2-40B4-BE49-F238E27FC236}">
                <a16:creationId xmlns:a16="http://schemas.microsoft.com/office/drawing/2014/main" id="{4A0E5EA1-3875-412A-960A-E6AD1FA4EE1C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5185"/>
          <a:stretch/>
        </p:blipFill>
        <p:spPr>
          <a:xfrm>
            <a:off x="2296879" y="4827737"/>
            <a:ext cx="1470305" cy="1733550"/>
          </a:xfrm>
          <a:prstGeom prst="rect">
            <a:avLst/>
          </a:prstGeom>
        </p:spPr>
      </p:pic>
      <p:pic>
        <p:nvPicPr>
          <p:cNvPr id="6" name="Imagen 5" descr="Imagen que contiene persona, exterior, mujer, niña&#10;&#10;Descripción generada automáticamente">
            <a:extLst>
              <a:ext uri="{FF2B5EF4-FFF2-40B4-BE49-F238E27FC236}">
                <a16:creationId xmlns:a16="http://schemas.microsoft.com/office/drawing/2014/main" id="{1EDAA038-E123-4A6D-80A9-EF2497B37E3A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11321"/>
          <a:stretch/>
        </p:blipFill>
        <p:spPr>
          <a:xfrm>
            <a:off x="6685087" y="4886912"/>
            <a:ext cx="1619131" cy="1825825"/>
          </a:xfrm>
          <a:prstGeom prst="rect">
            <a:avLst/>
          </a:prstGeom>
        </p:spPr>
      </p:pic>
      <p:pic>
        <p:nvPicPr>
          <p:cNvPr id="11" name="Imagen 10" descr="Imagen que contiene persona, ropa, vistiendo, mujer&#10;&#10;Descripción generada automáticamente">
            <a:extLst>
              <a:ext uri="{FF2B5EF4-FFF2-40B4-BE49-F238E27FC236}">
                <a16:creationId xmlns:a16="http://schemas.microsoft.com/office/drawing/2014/main" id="{C0EA5E0D-3E6A-4FEB-8F9A-5312D4263AB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89784" y="2745042"/>
            <a:ext cx="1744151" cy="205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3692" y="2407057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s-ES" sz="4000" b="1" i="1" dirty="0"/>
              <a:t>SEPTIEMBRE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16" y="3562114"/>
            <a:ext cx="10820400" cy="40241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600" dirty="0"/>
              <a:t>26: Asamblea con las familias.</a:t>
            </a:r>
          </a:p>
          <a:p>
            <a:pPr>
              <a:lnSpc>
                <a:spcPct val="150000"/>
              </a:lnSpc>
            </a:pPr>
            <a:r>
              <a:rPr lang="es-ES" sz="3600" dirty="0"/>
              <a:t>27: </a:t>
            </a:r>
            <a:r>
              <a:rPr lang="es-ES" sz="3200" dirty="0"/>
              <a:t>Comienzo de las reuniones semanales en el I.E.S. Zurbarán.</a:t>
            </a:r>
          </a:p>
          <a:p>
            <a:pPr marL="0" indent="0">
              <a:lnSpc>
                <a:spcPct val="150000"/>
              </a:lnSpc>
              <a:buNone/>
            </a:pPr>
            <a:endParaRPr lang="es-ES" sz="3200" dirty="0"/>
          </a:p>
          <a:p>
            <a:pPr>
              <a:lnSpc>
                <a:spcPct val="150000"/>
              </a:lnSpc>
            </a:pPr>
            <a:endParaRPr lang="es-ES" sz="3600" dirty="0"/>
          </a:p>
          <a:p>
            <a:endParaRPr lang="es-ES" sz="36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3893618" y="1007609"/>
            <a:ext cx="8245784" cy="1367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>
                <a:solidFill>
                  <a:srgbClr val="7030A0"/>
                </a:solidFill>
              </a:rPr>
              <a:t>MEMORIA DE LA RONDA SOLAR 2019 - 2020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 rot="567739">
            <a:off x="2760508" y="1100522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45846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i="1" dirty="0"/>
              <a:t>OCTUBRE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600" dirty="0"/>
              <a:t>19-20: Asistencia de una representante. </a:t>
            </a:r>
            <a:r>
              <a:rPr lang="es-ES" sz="3600" dirty="0" err="1"/>
              <a:t>esculta</a:t>
            </a:r>
            <a:r>
              <a:rPr lang="es-ES" sz="3600" dirty="0"/>
              <a:t> de nuestra unidad al Foro Joven Vicente Marcelo </a:t>
            </a:r>
            <a:r>
              <a:rPr lang="es-ES" sz="3600" dirty="0" err="1"/>
              <a:t>Nessi</a:t>
            </a:r>
            <a:r>
              <a:rPr lang="es-ES" sz="3600" dirty="0"/>
              <a:t>.</a:t>
            </a:r>
          </a:p>
          <a:p>
            <a:endParaRPr lang="es-ES" sz="3600" dirty="0"/>
          </a:p>
        </p:txBody>
      </p:sp>
      <p:pic>
        <p:nvPicPr>
          <p:cNvPr id="5" name="Imagen 4" descr="Un grupo de personas en un salón&#10;&#10;Descripción generada automáticamente">
            <a:extLst>
              <a:ext uri="{FF2B5EF4-FFF2-40B4-BE49-F238E27FC236}">
                <a16:creationId xmlns:a16="http://schemas.microsoft.com/office/drawing/2014/main" id="{28178488-B2F0-4E91-96A7-34FC190A3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069" y="3584712"/>
            <a:ext cx="4986131" cy="316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08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i="1" dirty="0"/>
              <a:t>OCTUBRE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600" dirty="0"/>
              <a:t>26: Día de campo: ruta a San Isidro y convivencia con las familias.</a:t>
            </a:r>
          </a:p>
          <a:p>
            <a:endParaRPr lang="es-ES" sz="3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E8659BB-3AF4-EB40-90A1-350762E07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571" y="3429001"/>
            <a:ext cx="4994569" cy="326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1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i="1" dirty="0"/>
              <a:t>OCTUBRE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600" dirty="0"/>
              <a:t>28: Abrimos cuenta de Instagram con una campaña de recetas vegetarianas.</a:t>
            </a:r>
          </a:p>
          <a:p>
            <a:endParaRPr lang="es-ES" sz="36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46F1973-1C91-654F-A684-E60A827C26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12" t="1269" r="7139" b="4987"/>
          <a:stretch/>
        </p:blipFill>
        <p:spPr>
          <a:xfrm>
            <a:off x="3940550" y="3429001"/>
            <a:ext cx="4310900" cy="311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00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i="1" dirty="0"/>
              <a:t>NOVIEMBRE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777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200" dirty="0"/>
              <a:t>31-3:</a:t>
            </a:r>
            <a:r>
              <a:rPr lang="es-ES" sz="2000" dirty="0"/>
              <a:t> </a:t>
            </a:r>
            <a:r>
              <a:rPr lang="es-ES" sz="3200" dirty="0"/>
              <a:t>Asistencia íntegra al curso presencial de formación del AS, ES y CS en</a:t>
            </a:r>
            <a:r>
              <a:rPr lang="es-ES" sz="2000" dirty="0"/>
              <a:t> </a:t>
            </a:r>
            <a:r>
              <a:rPr lang="es-ES" sz="3200" dirty="0" err="1"/>
              <a:t>Cíjara</a:t>
            </a:r>
            <a:r>
              <a:rPr lang="es-ES" sz="3200" dirty="0"/>
              <a:t> (Cáceres).</a:t>
            </a:r>
            <a:endParaRPr lang="es-ES" sz="3600" dirty="0"/>
          </a:p>
          <a:p>
            <a:endParaRPr lang="es-ES" sz="3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FF4F69-5828-0C47-A392-FF79F7DF43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54" t="7213" r="21720" b="11148"/>
          <a:stretch/>
        </p:blipFill>
        <p:spPr>
          <a:xfrm>
            <a:off x="1725976" y="3176170"/>
            <a:ext cx="3873712" cy="3429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AC2C064-AA19-C24B-A4E8-E61FF2118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948" y="4479117"/>
            <a:ext cx="4627905" cy="82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13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i="1" dirty="0"/>
              <a:t>NOVIEMBRE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777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200" dirty="0"/>
              <a:t>8-10: Asistencia de 6 educandos al curso de guías y subguías y nuestra scouter Carmen en Coria (Cáceres).</a:t>
            </a:r>
          </a:p>
          <a:p>
            <a:pPr marL="0" indent="0">
              <a:lnSpc>
                <a:spcPct val="150000"/>
              </a:lnSpc>
              <a:buNone/>
            </a:pPr>
            <a:endParaRPr lang="es-ES" sz="3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6C697BC-45ED-EF4B-9D23-7C9AB10D2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523" y="3811666"/>
            <a:ext cx="4525043" cy="293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0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i="1" dirty="0"/>
              <a:t>NOVIEMBRE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777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200" dirty="0"/>
              <a:t>12: Programación Anual de Unidad de la Unidad </a:t>
            </a:r>
            <a:r>
              <a:rPr lang="es-ES" sz="3200" dirty="0" err="1"/>
              <a:t>Sherezade</a:t>
            </a:r>
            <a:r>
              <a:rPr lang="es-ES" sz="32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s-ES" sz="32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8E2AD8D-5E10-1548-BEC7-A9BE05042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421" y="3023954"/>
            <a:ext cx="5583505" cy="369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3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i="1" dirty="0"/>
              <a:t>NOVIEMBRE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777"/>
            <a:ext cx="10515600" cy="49370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200" dirty="0"/>
              <a:t>15: Reunión de la Sección Scout </a:t>
            </a:r>
            <a:r>
              <a:rPr lang="es-ES" sz="3200" dirty="0" err="1"/>
              <a:t>Kudú</a:t>
            </a:r>
            <a:r>
              <a:rPr lang="es-ES" sz="3200" dirty="0"/>
              <a:t> con la asociación Síndrome de Down.</a:t>
            </a:r>
          </a:p>
          <a:p>
            <a:pPr>
              <a:lnSpc>
                <a:spcPct val="150000"/>
              </a:lnSpc>
            </a:pPr>
            <a:endParaRPr lang="es-ES" sz="3200" dirty="0"/>
          </a:p>
          <a:p>
            <a:pPr>
              <a:lnSpc>
                <a:spcPct val="150000"/>
              </a:lnSpc>
            </a:pPr>
            <a:endParaRPr lang="es-ES" sz="3200" dirty="0"/>
          </a:p>
          <a:p>
            <a:pPr>
              <a:lnSpc>
                <a:spcPct val="150000"/>
              </a:lnSpc>
            </a:pPr>
            <a:endParaRPr lang="es-ES" sz="3200" dirty="0"/>
          </a:p>
          <a:p>
            <a:pPr marL="0" indent="0">
              <a:lnSpc>
                <a:spcPct val="150000"/>
              </a:lnSpc>
              <a:buNone/>
            </a:pPr>
            <a:endParaRPr lang="es-ES" sz="3200" dirty="0"/>
          </a:p>
          <a:p>
            <a:pPr marL="0" indent="0">
              <a:lnSpc>
                <a:spcPct val="150000"/>
              </a:lnSpc>
              <a:buNone/>
            </a:pPr>
            <a:endParaRPr lang="es-ES" sz="3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1A7DD3-EC06-BE44-90ED-F9E61055F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3429001"/>
            <a:ext cx="3838995" cy="24778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3090AD8-A0A1-724E-B840-87B048A24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487" y="3429001"/>
            <a:ext cx="5244313" cy="228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96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i="1" dirty="0"/>
              <a:t>NOVIEMBRE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200" dirty="0"/>
              <a:t>23-24: </a:t>
            </a:r>
          </a:p>
          <a:p>
            <a:pPr lvl="1">
              <a:lnSpc>
                <a:spcPct val="150000"/>
              </a:lnSpc>
            </a:pPr>
            <a:r>
              <a:rPr lang="es-ES" sz="2900" dirty="0"/>
              <a:t>Asistencia de nuestra </a:t>
            </a:r>
            <a:r>
              <a:rPr lang="es-ES" sz="2900" dirty="0" err="1"/>
              <a:t>scouter</a:t>
            </a:r>
            <a:r>
              <a:rPr lang="es-ES" sz="2900" dirty="0"/>
              <a:t> Patricia al CS de la EIMEX, en Badajoz.</a:t>
            </a:r>
          </a:p>
          <a:p>
            <a:pPr marL="342900" lvl="1" indent="0">
              <a:lnSpc>
                <a:spcPct val="150000"/>
              </a:lnSpc>
              <a:buNone/>
            </a:pPr>
            <a:endParaRPr lang="es-ES" sz="29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E1D52D0-F49D-3543-88E6-CD449DCB06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0" t="19624" r="8072" b="3175"/>
          <a:stretch/>
        </p:blipFill>
        <p:spPr>
          <a:xfrm>
            <a:off x="2249585" y="3510815"/>
            <a:ext cx="4089485" cy="25056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AE24232-FEB1-064C-889E-EE2CCEC2B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053" y="4406716"/>
            <a:ext cx="4047748" cy="71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77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F6BA2-2F0C-3349-93DE-D4E246BF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i="1" dirty="0"/>
              <a:t>NOVIEMBRE 2019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A36F06-0907-E544-B581-05BDE1680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146109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200" dirty="0"/>
              <a:t>22-23-24: </a:t>
            </a:r>
            <a:endParaRPr lang="es-ES" sz="2900" dirty="0"/>
          </a:p>
          <a:p>
            <a:pPr lvl="1">
              <a:lnSpc>
                <a:spcPct val="150000"/>
              </a:lnSpc>
            </a:pPr>
            <a:r>
              <a:rPr lang="es-ES" sz="2900" dirty="0"/>
              <a:t>Acampada de invierno en Sierra de Gata: Campamento Los Hurones.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FD29D64-88B0-2F4E-B06D-9039DF3F1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198" y="3429001"/>
            <a:ext cx="5616429" cy="295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2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000" b="1" i="1" dirty="0"/>
              <a:t>DICIEMBRE 2019</a:t>
            </a:r>
            <a:endParaRPr lang="es-ES" b="1" i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83743"/>
            <a:ext cx="10820400" cy="40241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ES" sz="3200" dirty="0"/>
              <a:t>21: Asistencia del grupo al festival de la Canción Scout.</a:t>
            </a:r>
          </a:p>
          <a:p>
            <a:pPr>
              <a:lnSpc>
                <a:spcPct val="150000"/>
              </a:lnSpc>
            </a:pPr>
            <a:r>
              <a:rPr lang="es-ES" sz="3200" dirty="0"/>
              <a:t>22: </a:t>
            </a:r>
            <a:r>
              <a:rPr lang="es-ES" sz="3200" dirty="0" err="1"/>
              <a:t>RePAG</a:t>
            </a:r>
            <a:r>
              <a:rPr lang="es-ES" sz="3200" dirty="0"/>
              <a:t> por parte del </a:t>
            </a:r>
            <a:r>
              <a:rPr lang="es-ES" sz="3200" dirty="0" err="1"/>
              <a:t>Kraal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1042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000" b="1" i="1" dirty="0"/>
              <a:t>ENERO 2020</a:t>
            </a:r>
            <a:endParaRPr lang="es-ES" b="1" i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200" dirty="0"/>
              <a:t>31: DYA imparte una charla a la Sección Scout.</a:t>
            </a:r>
          </a:p>
          <a:p>
            <a:pPr>
              <a:lnSpc>
                <a:spcPct val="150000"/>
              </a:lnSpc>
            </a:pPr>
            <a:endParaRPr lang="es-ES" sz="3200" dirty="0"/>
          </a:p>
          <a:p>
            <a:pPr marL="0" indent="0">
              <a:lnSpc>
                <a:spcPct val="150000"/>
              </a:lnSpc>
              <a:buNone/>
            </a:pPr>
            <a:endParaRPr lang="es-ES" sz="3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AAD1A9-E803-AA4D-9134-4B7674936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38001"/>
            <a:ext cx="5070684" cy="28556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E1DB16-7868-FB49-88B4-E0F5948C9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744" y="3238001"/>
            <a:ext cx="4653595" cy="285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0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565" y="225948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/>
              <a:t>Febrero 2020 </a:t>
            </a:r>
            <a:endParaRPr lang="es-ES" sz="36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551" y="1379446"/>
            <a:ext cx="4698167" cy="4351338"/>
          </a:xfrm>
        </p:spPr>
        <p:txBody>
          <a:bodyPr/>
          <a:lstStyle/>
          <a:p>
            <a:r>
              <a:rPr lang="es-ES" dirty="0"/>
              <a:t>Invitación y asistencia del Kraal al </a:t>
            </a:r>
            <a:r>
              <a:rPr lang="es-ES" dirty="0" err="1"/>
              <a:t>Azimulario</a:t>
            </a:r>
            <a:r>
              <a:rPr lang="es-ES" dirty="0"/>
              <a:t> del  Grupo Azimut. </a:t>
            </a:r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B209475-5281-9248-88AB-6BDA97987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27" y="2395242"/>
            <a:ext cx="4303735" cy="36374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44E6A16-DDBC-1240-9159-071408C86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365" y="2300607"/>
            <a:ext cx="6035243" cy="374379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95B929C-48F9-5440-9F8D-6C6A46718286}"/>
              </a:ext>
            </a:extLst>
          </p:cNvPr>
          <p:cNvSpPr txBox="1"/>
          <p:nvPr/>
        </p:nvSpPr>
        <p:spPr>
          <a:xfrm>
            <a:off x="5536365" y="1395617"/>
            <a:ext cx="6655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Taller de reciclaje para Manada impartido por Greenpeace.</a:t>
            </a:r>
          </a:p>
        </p:txBody>
      </p:sp>
    </p:spTree>
    <p:extLst>
      <p:ext uri="{BB962C8B-B14F-4D97-AF65-F5344CB8AC3E}">
        <p14:creationId xmlns:p14="http://schemas.microsoft.com/office/powerpoint/2010/main" val="95079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3950" y="319311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/>
              <a:t>Febrero 2020 </a:t>
            </a:r>
            <a:endParaRPr lang="es-ES" sz="36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825" y="1344897"/>
            <a:ext cx="10820400" cy="4024125"/>
          </a:xfrm>
        </p:spPr>
        <p:txBody>
          <a:bodyPr/>
          <a:lstStyle/>
          <a:p>
            <a:r>
              <a:rPr lang="es-ES" dirty="0"/>
              <a:t>Reunión conjunta Manada Vera </a:t>
            </a:r>
            <a:r>
              <a:rPr lang="es-ES" dirty="0" err="1"/>
              <a:t>Barclay</a:t>
            </a:r>
            <a:r>
              <a:rPr lang="es-ES" dirty="0"/>
              <a:t> y Unidad </a:t>
            </a:r>
            <a:r>
              <a:rPr lang="es-ES" dirty="0" err="1"/>
              <a:t>Esculta</a:t>
            </a:r>
            <a:r>
              <a:rPr lang="es-ES" dirty="0"/>
              <a:t> </a:t>
            </a:r>
            <a:r>
              <a:rPr lang="es-ES" dirty="0" err="1"/>
              <a:t>Sherezade</a:t>
            </a:r>
            <a:r>
              <a:rPr lang="es-ES" dirty="0"/>
              <a:t>: </a:t>
            </a:r>
            <a:r>
              <a:rPr lang="es-ES" b="1" dirty="0"/>
              <a:t>raid fotográfico</a:t>
            </a:r>
            <a:r>
              <a:rPr lang="es-ES" dirty="0"/>
              <a:t> en busca de esculturas en la ciudad luego reflexionamos sobre cuantas eran dedicadas a hombres y cuantas a mujeres.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0C4E6B-D45B-874A-99FC-E3F8B6AF5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40" y="2458254"/>
            <a:ext cx="6363480" cy="38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89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67" y="319311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/>
              <a:t>Febrero 2020 </a:t>
            </a:r>
            <a:endParaRPr lang="es-ES" sz="36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7967" y="1416937"/>
            <a:ext cx="10820400" cy="4024125"/>
          </a:xfrm>
        </p:spPr>
        <p:txBody>
          <a:bodyPr/>
          <a:lstStyle/>
          <a:p>
            <a:r>
              <a:rPr lang="es-ES" dirty="0"/>
              <a:t>Visita DYA a la Sección Scout </a:t>
            </a:r>
            <a:r>
              <a:rPr lang="es-ES" dirty="0" err="1"/>
              <a:t>Kudú</a:t>
            </a:r>
            <a:r>
              <a:rPr lang="es-ES" dirty="0"/>
              <a:t>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5080659-1E92-8A4F-9790-F899616B3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775" y="2039193"/>
            <a:ext cx="8672055" cy="441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03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858" y="311219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/>
              <a:t>Febrero 2020 </a:t>
            </a:r>
            <a:endParaRPr lang="es-ES" sz="36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881"/>
            <a:ext cx="10515600" cy="4351338"/>
          </a:xfrm>
        </p:spPr>
        <p:txBody>
          <a:bodyPr/>
          <a:lstStyle/>
          <a:p>
            <a:r>
              <a:rPr lang="es-ES" dirty="0"/>
              <a:t>La Unidad </a:t>
            </a:r>
            <a:r>
              <a:rPr lang="es-ES" dirty="0" err="1"/>
              <a:t>Esculta</a:t>
            </a:r>
            <a:r>
              <a:rPr lang="es-ES" dirty="0"/>
              <a:t> </a:t>
            </a:r>
            <a:r>
              <a:rPr lang="es-ES" dirty="0" err="1"/>
              <a:t>Sherezade</a:t>
            </a:r>
            <a:r>
              <a:rPr lang="es-ES" dirty="0"/>
              <a:t> hace cuestionarios de espiritualidad a pie de calle: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La Unidad </a:t>
            </a:r>
            <a:r>
              <a:rPr lang="es-ES" dirty="0" err="1"/>
              <a:t>Esculta</a:t>
            </a:r>
            <a:r>
              <a:rPr lang="es-ES" dirty="0"/>
              <a:t> </a:t>
            </a:r>
            <a:r>
              <a:rPr lang="es-ES" dirty="0" err="1"/>
              <a:t>Sherezade</a:t>
            </a:r>
            <a:r>
              <a:rPr lang="es-ES" dirty="0"/>
              <a:t> hace juego de </a:t>
            </a:r>
          </a:p>
          <a:p>
            <a:pPr marL="0" indent="0">
              <a:buNone/>
            </a:pPr>
            <a:r>
              <a:rPr lang="es-ES" dirty="0"/>
              <a:t>postas basado en distintos deportes: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B270795-99EB-634D-9939-D952515E84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45" t="25760" r="8433" b="25818"/>
          <a:stretch/>
        </p:blipFill>
        <p:spPr>
          <a:xfrm>
            <a:off x="2477815" y="1925470"/>
            <a:ext cx="5273343" cy="21713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219F3BA-B836-C048-AA23-EE1D2F764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641" y="3921292"/>
            <a:ext cx="4083677" cy="271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87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i="1" dirty="0"/>
              <a:t>Marzo 2020</a:t>
            </a:r>
            <a:endParaRPr lang="es-E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76344" cy="612350"/>
          </a:xfrm>
        </p:spPr>
        <p:txBody>
          <a:bodyPr>
            <a:normAutofit/>
          </a:bodyPr>
          <a:lstStyle/>
          <a:p>
            <a:r>
              <a:rPr lang="es-ES" sz="2000" dirty="0"/>
              <a:t>La Sección Scout </a:t>
            </a:r>
            <a:r>
              <a:rPr lang="es-ES" sz="2000" dirty="0" err="1"/>
              <a:t>Kudú</a:t>
            </a:r>
            <a:r>
              <a:rPr lang="es-ES" sz="2000" dirty="0"/>
              <a:t> aprende a escalar.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28786FC-2CFE-BB41-9719-6C10DE1BAD2F}"/>
              </a:ext>
            </a:extLst>
          </p:cNvPr>
          <p:cNvSpPr txBox="1"/>
          <p:nvPr/>
        </p:nvSpPr>
        <p:spPr>
          <a:xfrm>
            <a:off x="6536963" y="5152267"/>
            <a:ext cx="52552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La Unidad </a:t>
            </a:r>
            <a:r>
              <a:rPr lang="es-ES" sz="2000" dirty="0" err="1"/>
              <a:t>Esculta</a:t>
            </a:r>
            <a:r>
              <a:rPr lang="es-ES" sz="2000" dirty="0"/>
              <a:t> </a:t>
            </a:r>
            <a:r>
              <a:rPr lang="es-ES" sz="2000" dirty="0" err="1"/>
              <a:t>Sherezade</a:t>
            </a:r>
            <a:r>
              <a:rPr lang="es-ES" sz="2000" dirty="0"/>
              <a:t> planifica y visita las rutas de la acampada de primavera (La Roca de la Sierra).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6277C1F-D4DA-C540-A5B6-AF06EF553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369" y="2371591"/>
            <a:ext cx="4943423" cy="27806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9072CEF-4D73-D04B-A346-4B83D5A9E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959" y="2371592"/>
            <a:ext cx="4943421" cy="278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2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795" y="659177"/>
            <a:ext cx="8610600" cy="1293028"/>
          </a:xfrm>
        </p:spPr>
        <p:txBody>
          <a:bodyPr/>
          <a:lstStyle/>
          <a:p>
            <a:pPr algn="ctr"/>
            <a:r>
              <a:rPr lang="es-ES" b="1" i="1" dirty="0"/>
              <a:t>Marzo 2020</a:t>
            </a:r>
            <a:endParaRPr lang="es-E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76344" cy="4351338"/>
          </a:xfrm>
        </p:spPr>
        <p:txBody>
          <a:bodyPr/>
          <a:lstStyle/>
          <a:p>
            <a:r>
              <a:rPr lang="es-ES" dirty="0"/>
              <a:t>Asistencia del </a:t>
            </a:r>
            <a:r>
              <a:rPr lang="es-ES" dirty="0" err="1"/>
              <a:t>Kraal</a:t>
            </a:r>
            <a:r>
              <a:rPr lang="es-ES" dirty="0"/>
              <a:t> a la “INDABA-técnica”.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Suspensión de las actividades presenciales: acampada de primavera, reuniones.</a:t>
            </a:r>
          </a:p>
          <a:p>
            <a:endParaRPr lang="es-ES" dirty="0"/>
          </a:p>
          <a:p>
            <a:r>
              <a:rPr lang="es-ES" dirty="0"/>
              <a:t>Comienzo de consejos online.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95ED5A-AB86-0F41-80D2-015EC8F51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4545" y="365127"/>
            <a:ext cx="3030489" cy="387745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B1A7FED-CDD2-3944-BA18-137CB567A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915" y="4242581"/>
            <a:ext cx="4637082" cy="244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98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F97167E-A92D-A847-936C-8C7979C74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3537" y="403276"/>
            <a:ext cx="4474896" cy="6111253"/>
          </a:xfr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14" y="2039192"/>
            <a:ext cx="3339123" cy="438183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935" y="1077830"/>
            <a:ext cx="8610600" cy="1293028"/>
          </a:xfrm>
        </p:spPr>
        <p:txBody>
          <a:bodyPr/>
          <a:lstStyle/>
          <a:p>
            <a:pPr algn="ctr"/>
            <a:r>
              <a:rPr lang="es-ES" b="1" i="1" dirty="0"/>
              <a:t>Acampada de primavera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206924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F97167E-A92D-A847-936C-8C7979C74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3537" y="403276"/>
            <a:ext cx="4474896" cy="6111253"/>
          </a:xfr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14" y="2039192"/>
            <a:ext cx="3339123" cy="438183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935" y="1077830"/>
            <a:ext cx="8610600" cy="1293028"/>
          </a:xfrm>
        </p:spPr>
        <p:txBody>
          <a:bodyPr/>
          <a:lstStyle/>
          <a:p>
            <a:pPr algn="ctr"/>
            <a:r>
              <a:rPr lang="es-ES" b="1" i="1" dirty="0"/>
              <a:t>Acampada de primavera</a:t>
            </a:r>
            <a:endParaRPr lang="es-ES" b="1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 txBox="1">
            <a:spLocks/>
          </p:cNvSpPr>
          <p:nvPr/>
        </p:nvSpPr>
        <p:spPr>
          <a:xfrm rot="21083719">
            <a:off x="1359838" y="3774770"/>
            <a:ext cx="8351191" cy="22712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i="1" dirty="0">
                <a:solidFill>
                  <a:schemeClr val="bg1"/>
                </a:solidFill>
              </a:rPr>
              <a:t>cancelada</a:t>
            </a:r>
            <a:endParaRPr lang="es-ES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529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9281" y="461246"/>
            <a:ext cx="8610600" cy="1329118"/>
          </a:xfrm>
        </p:spPr>
        <p:txBody>
          <a:bodyPr/>
          <a:lstStyle/>
          <a:p>
            <a:pPr algn="ctr"/>
            <a:r>
              <a:rPr lang="es-ES" b="1" i="1" dirty="0"/>
              <a:t>Abril – Mayo – Junio – Julio 2020 </a:t>
            </a:r>
            <a:endParaRPr lang="es-E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37" y="1706167"/>
            <a:ext cx="10515600" cy="3929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dirty="0"/>
              <a:t>REUNIONES ONLINE DESDE CASA – MANADA.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6232EF-3EE9-EC4A-86A7-F6F2DEFC9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80" y="2315001"/>
            <a:ext cx="4938839" cy="251644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CD7A8E-5EB9-1044-A1F6-FA5785343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211" y="3602422"/>
            <a:ext cx="5505191" cy="287929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F5151A2-638D-7846-B2B0-52D341B300AA}"/>
              </a:ext>
            </a:extLst>
          </p:cNvPr>
          <p:cNvSpPr txBox="1"/>
          <p:nvPr/>
        </p:nvSpPr>
        <p:spPr>
          <a:xfrm>
            <a:off x="2559713" y="4842016"/>
            <a:ext cx="1319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BINGO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F195479-DF32-B84E-8134-7639419CE638}"/>
              </a:ext>
            </a:extLst>
          </p:cNvPr>
          <p:cNvSpPr txBox="1"/>
          <p:nvPr/>
        </p:nvSpPr>
        <p:spPr>
          <a:xfrm>
            <a:off x="7266895" y="3093645"/>
            <a:ext cx="318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SIEMBRA LA ALUBIA</a:t>
            </a:r>
          </a:p>
        </p:txBody>
      </p:sp>
    </p:spTree>
    <p:extLst>
      <p:ext uri="{BB962C8B-B14F-4D97-AF65-F5344CB8AC3E}">
        <p14:creationId xmlns:p14="http://schemas.microsoft.com/office/powerpoint/2010/main" val="2995932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092" y="343588"/>
            <a:ext cx="8610600" cy="1293028"/>
          </a:xfrm>
        </p:spPr>
        <p:txBody>
          <a:bodyPr/>
          <a:lstStyle/>
          <a:p>
            <a:pPr algn="ctr"/>
            <a:r>
              <a:rPr lang="es-ES" b="1" i="1" dirty="0"/>
              <a:t>Abril – Mayo – Junio – Julio 2020 </a:t>
            </a:r>
            <a:endParaRPr lang="es-E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438" y="1870201"/>
            <a:ext cx="10894103" cy="539724"/>
          </a:xfrm>
        </p:spPr>
        <p:txBody>
          <a:bodyPr>
            <a:normAutofit/>
          </a:bodyPr>
          <a:lstStyle/>
          <a:p>
            <a:r>
              <a:rPr lang="es-ES" sz="2000" dirty="0"/>
              <a:t>JUEGO DE POSTAS </a:t>
            </a:r>
            <a:r>
              <a:rPr lang="es-ES" sz="2000" b="1" dirty="0"/>
              <a:t>ONLINE</a:t>
            </a:r>
            <a:r>
              <a:rPr lang="es-ES" sz="2000" dirty="0"/>
              <a:t> CON LA SECCIÓN SCOUT DE NYERI 💜 ⚜️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2A2F794-52D6-C04B-B368-9CBCA45A048B}"/>
              </a:ext>
            </a:extLst>
          </p:cNvPr>
          <p:cNvSpPr txBox="1">
            <a:spLocks/>
          </p:cNvSpPr>
          <p:nvPr/>
        </p:nvSpPr>
        <p:spPr>
          <a:xfrm>
            <a:off x="838200" y="1487521"/>
            <a:ext cx="10515600" cy="392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/>
              <a:t>REUNIONES ONLINE DESDE CASA – S. SCOUT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214B632-B480-4342-942F-CBC8E31C8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69" y="4372284"/>
            <a:ext cx="3109375" cy="22149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3D130A1-05FB-6E4A-95F2-E13373A2D022}"/>
              </a:ext>
            </a:extLst>
          </p:cNvPr>
          <p:cNvSpPr txBox="1"/>
          <p:nvPr/>
        </p:nvSpPr>
        <p:spPr>
          <a:xfrm>
            <a:off x="386870" y="3087389"/>
            <a:ext cx="40186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JUEGO ACUÁTICO EN CASA: </a:t>
            </a:r>
            <a:r>
              <a:rPr lang="es-ES" sz="2000" b="1" dirty="0"/>
              <a:t>LA PATATA CALIENTE </a:t>
            </a:r>
            <a:r>
              <a:rPr lang="es-ES" sz="2000" dirty="0"/>
              <a:t>ESCULTISMO.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1CC1210-DEF5-DC4C-9639-CB1D6DF83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63" y="3713945"/>
            <a:ext cx="3116733" cy="311673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DC7B64F-A2A7-944B-824C-241664536CF2}"/>
              </a:ext>
            </a:extLst>
          </p:cNvPr>
          <p:cNvSpPr txBox="1"/>
          <p:nvPr/>
        </p:nvSpPr>
        <p:spPr>
          <a:xfrm>
            <a:off x="9058713" y="2390507"/>
            <a:ext cx="31167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La patrulla Tiburones y </a:t>
            </a:r>
            <a:r>
              <a:rPr lang="es-ES" sz="2000" dirty="0" err="1"/>
              <a:t>Huskies</a:t>
            </a:r>
            <a:r>
              <a:rPr lang="es-ES" sz="2000" dirty="0"/>
              <a:t> participan en </a:t>
            </a:r>
            <a:r>
              <a:rPr lang="es-ES" sz="2000" b="1" dirty="0"/>
              <a:t>el San Jorge online.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DB1A9E7-A2F9-9F45-8F56-C18745F1F9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875" b="21875"/>
          <a:stretch/>
        </p:blipFill>
        <p:spPr>
          <a:xfrm>
            <a:off x="6572079" y="2394987"/>
            <a:ext cx="2130477" cy="159785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08117A8-990C-C942-9670-8DC30308C1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252" y="4804631"/>
            <a:ext cx="3453436" cy="1954137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46A29354-74E5-4C49-AAFC-34A395EB5A11}"/>
              </a:ext>
            </a:extLst>
          </p:cNvPr>
          <p:cNvSpPr txBox="1"/>
          <p:nvPr/>
        </p:nvSpPr>
        <p:spPr>
          <a:xfrm>
            <a:off x="4554683" y="2354049"/>
            <a:ext cx="2130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Aprendiendo a </a:t>
            </a:r>
            <a:r>
              <a:rPr lang="es-ES" sz="2000" b="1" dirty="0"/>
              <a:t>cocinar</a:t>
            </a:r>
            <a:r>
              <a:rPr lang="es-ES" sz="2000" dirty="0"/>
              <a:t>…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013D2B4-B3AC-EA4F-8311-C35566CF9570}"/>
              </a:ext>
            </a:extLst>
          </p:cNvPr>
          <p:cNvSpPr txBox="1"/>
          <p:nvPr/>
        </p:nvSpPr>
        <p:spPr>
          <a:xfrm>
            <a:off x="4622657" y="4416925"/>
            <a:ext cx="3517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Kahoot</a:t>
            </a:r>
            <a:r>
              <a:rPr lang="es-ES" dirty="0"/>
              <a:t> ESCULTISMO.</a:t>
            </a:r>
          </a:p>
        </p:txBody>
      </p:sp>
    </p:spTree>
    <p:extLst>
      <p:ext uri="{BB962C8B-B14F-4D97-AF65-F5344CB8AC3E}">
        <p14:creationId xmlns:p14="http://schemas.microsoft.com/office/powerpoint/2010/main" val="3659359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2391" y="212993"/>
            <a:ext cx="8610600" cy="1293028"/>
          </a:xfrm>
        </p:spPr>
        <p:txBody>
          <a:bodyPr/>
          <a:lstStyle/>
          <a:p>
            <a:pPr algn="ctr"/>
            <a:r>
              <a:rPr lang="es-ES" b="1" i="1" dirty="0"/>
              <a:t>Abril – Mayo – Junio – Julio 2020</a:t>
            </a:r>
            <a:endParaRPr lang="es-ES" b="1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2EF7C61-D7CB-5B43-8788-4B51298EA8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461" y="2092225"/>
            <a:ext cx="4438012" cy="2459402"/>
          </a:xfrm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D8A6BDEB-5158-044B-818C-0108A08B7B6D}"/>
              </a:ext>
            </a:extLst>
          </p:cNvPr>
          <p:cNvSpPr txBox="1">
            <a:spLocks/>
          </p:cNvSpPr>
          <p:nvPr/>
        </p:nvSpPr>
        <p:spPr>
          <a:xfrm>
            <a:off x="838200" y="1309562"/>
            <a:ext cx="10515600" cy="392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/>
              <a:t>REUNIONES ONLINE DESDE CASA – UNIDAD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BD3BC9C-4849-DB49-B04C-20CB602CBE0B}"/>
              </a:ext>
            </a:extLst>
          </p:cNvPr>
          <p:cNvSpPr txBox="1"/>
          <p:nvPr/>
        </p:nvSpPr>
        <p:spPr>
          <a:xfrm>
            <a:off x="1316122" y="1710515"/>
            <a:ext cx="2332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/>
              <a:t>Cabuyería online</a:t>
            </a:r>
            <a:endParaRPr lang="es-ES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A84387D-A887-034E-B238-6C87E26C6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074" y="4585054"/>
            <a:ext cx="3973452" cy="23039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9BAC4C-81F7-2348-B4D5-487BE20FC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9734" y="2305956"/>
            <a:ext cx="3803257" cy="216240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B7E5BE3-5F24-2C4E-9129-B9E560C6EB33}"/>
              </a:ext>
            </a:extLst>
          </p:cNvPr>
          <p:cNvSpPr txBox="1"/>
          <p:nvPr/>
        </p:nvSpPr>
        <p:spPr>
          <a:xfrm>
            <a:off x="9060949" y="1910570"/>
            <a:ext cx="1460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Debate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7503F14-910A-354E-BE41-D33E3B745772}"/>
              </a:ext>
            </a:extLst>
          </p:cNvPr>
          <p:cNvSpPr txBox="1"/>
          <p:nvPr/>
        </p:nvSpPr>
        <p:spPr>
          <a:xfrm>
            <a:off x="2818620" y="5336900"/>
            <a:ext cx="1980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/>
              <a:t>Cineforum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651061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66" y="270759"/>
            <a:ext cx="8610600" cy="1293028"/>
          </a:xfrm>
        </p:spPr>
        <p:txBody>
          <a:bodyPr/>
          <a:lstStyle/>
          <a:p>
            <a:pPr algn="ctr"/>
            <a:r>
              <a:rPr lang="es-ES" b="1" i="1" dirty="0"/>
              <a:t>Agosto 2020</a:t>
            </a:r>
            <a:endParaRPr lang="es-ES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5F4A8BD-4EEC-854A-9D35-564BAD1AA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18415" y="1490608"/>
            <a:ext cx="7893661" cy="4596414"/>
          </a:xfrm>
        </p:spPr>
      </p:pic>
    </p:spTree>
    <p:extLst>
      <p:ext uri="{BB962C8B-B14F-4D97-AF65-F5344CB8AC3E}">
        <p14:creationId xmlns:p14="http://schemas.microsoft.com/office/powerpoint/2010/main" val="3455458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4F5E5-EA80-4C4C-A246-B090F9BD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0452" y="158531"/>
            <a:ext cx="8610600" cy="1293028"/>
          </a:xfrm>
        </p:spPr>
        <p:txBody>
          <a:bodyPr/>
          <a:lstStyle/>
          <a:p>
            <a:pPr algn="ctr"/>
            <a:r>
              <a:rPr lang="es-ES" b="1" i="1" dirty="0"/>
              <a:t>Septiembre 2020</a:t>
            </a:r>
            <a:endParaRPr lang="es-E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4666F-B46F-CD45-9812-2CB30E0F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240307"/>
            <a:ext cx="10820400" cy="4024125"/>
          </a:xfrm>
        </p:spPr>
        <p:txBody>
          <a:bodyPr>
            <a:normAutofit/>
          </a:bodyPr>
          <a:lstStyle/>
          <a:p>
            <a:endParaRPr lang="es-ES" dirty="0"/>
          </a:p>
          <a:p>
            <a:endParaRPr lang="es-ES" dirty="0"/>
          </a:p>
          <a:p>
            <a:pPr marL="0" indent="0">
              <a:buNone/>
            </a:pPr>
            <a:r>
              <a:rPr lang="es-ES" dirty="0"/>
              <a:t>            P.A.G.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pPr marL="3200400" lvl="7" indent="0">
              <a:buNone/>
            </a:pPr>
            <a:r>
              <a:rPr lang="es-ES" sz="1800" dirty="0"/>
              <a:t>Consejo Online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6B32E9-6105-2549-9DD6-C45C3AABE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29" y="639365"/>
            <a:ext cx="6486103" cy="335767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B8C9C2B-F1A5-E746-ACC7-E33A4FE41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856" y="3011747"/>
            <a:ext cx="6427882" cy="36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5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 rot="727970">
            <a:off x="1788128" y="115965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737550" y="287860"/>
            <a:ext cx="6788989" cy="95321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rgbClr val="7030A0"/>
                </a:solidFill>
              </a:rPr>
              <a:t>CARGOS Y DISTRIBUCIÓN DE SCOUTERS</a:t>
            </a: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399471" y="1958196"/>
            <a:ext cx="7392837" cy="2907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200" dirty="0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5050766" y="1332783"/>
            <a:ext cx="5602856" cy="3948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ES" sz="32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885749"/>
              </p:ext>
            </p:extLst>
          </p:nvPr>
        </p:nvGraphicFramePr>
        <p:xfrm>
          <a:off x="1412518" y="1421078"/>
          <a:ext cx="9241104" cy="5041331"/>
        </p:xfrm>
        <a:graphic>
          <a:graphicData uri="http://schemas.openxmlformats.org/drawingml/2006/table">
            <a:tbl>
              <a:tblPr/>
              <a:tblGrid>
                <a:gridCol w="3401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1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8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2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Scouter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Sección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Cargos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Selene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Manada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RRSS + Coord.</a:t>
                      </a:r>
                      <a:r>
                        <a:rPr lang="es-E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Sección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Gloria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Manada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Material + Uniformidad + Botiquín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Manolo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Manada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Proyectos + Botiquín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36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Carmen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S. Scout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Coord.</a:t>
                      </a:r>
                      <a:r>
                        <a:rPr lang="es-E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Sección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Oscar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S. Scout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Prevención y Emergencias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Meritxell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S. Scout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Tesorería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Jesús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S. Scout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Scouter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36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Javi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S. Scout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RRSS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936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María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Unidad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995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Coord.</a:t>
                      </a:r>
                      <a:r>
                        <a:rPr lang="es-E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Sección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Álvaro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Unidad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99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Secretaria (CRM, Archivos y acta)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936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Patricia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Unidad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99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Coordinadora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36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Elena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Proyectos + </a:t>
                      </a:r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Vice coordinación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36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Kike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Coord.</a:t>
                      </a:r>
                      <a:r>
                        <a:rPr lang="es-E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Sección + </a:t>
                      </a:r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Secretaría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Macarena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Proyectos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David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Intendencia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739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Mario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Formación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04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D4079E-8FC8-4978-ACE3-3263DF1A6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882" y="336954"/>
            <a:ext cx="6642652" cy="690954"/>
          </a:xfrm>
        </p:spPr>
        <p:txBody>
          <a:bodyPr/>
          <a:lstStyle/>
          <a:p>
            <a:r>
              <a:rPr lang="es-ES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MANADA VERA BARCLAY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23F36F5-1B85-4529-BFE5-B4087F51274A}"/>
              </a:ext>
            </a:extLst>
          </p:cNvPr>
          <p:cNvSpPr/>
          <p:nvPr/>
        </p:nvSpPr>
        <p:spPr>
          <a:xfrm>
            <a:off x="813473" y="1848254"/>
            <a:ext cx="2592308" cy="3089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E28BC86-211D-45DB-AF92-50C047B4AC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4" t="4878" r="10789"/>
          <a:stretch/>
        </p:blipFill>
        <p:spPr>
          <a:xfrm>
            <a:off x="4196084" y="3141788"/>
            <a:ext cx="2713668" cy="3018741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18CD99E-6BAC-4CD6-9984-D1F4E1DC8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055" y="1947421"/>
            <a:ext cx="2372110" cy="23887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9736E24-EB17-4FE6-9B81-6AC1B22A14F4}"/>
              </a:ext>
            </a:extLst>
          </p:cNvPr>
          <p:cNvSpPr txBox="1"/>
          <p:nvPr/>
        </p:nvSpPr>
        <p:spPr>
          <a:xfrm>
            <a:off x="3623970" y="1027908"/>
            <a:ext cx="3836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nacidos/as en 2010, 2011 y 2012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EE1D13A-1728-4C91-96EF-EF25CF4C4A62}"/>
              </a:ext>
            </a:extLst>
          </p:cNvPr>
          <p:cNvSpPr/>
          <p:nvPr/>
        </p:nvSpPr>
        <p:spPr>
          <a:xfrm>
            <a:off x="1181975" y="5057333"/>
            <a:ext cx="1855304" cy="73507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MANOLO (BAGHEERA)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E9216E2C-B669-4E3A-9ABC-11C42C3F9741}"/>
              </a:ext>
            </a:extLst>
          </p:cNvPr>
          <p:cNvSpPr/>
          <p:nvPr/>
        </p:nvSpPr>
        <p:spPr>
          <a:xfrm>
            <a:off x="4700852" y="2504661"/>
            <a:ext cx="1683026" cy="53111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SELENE (RAKSHA)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83F7D0D3-C970-4A9E-B93F-0C9278117AAC}"/>
              </a:ext>
            </a:extLst>
          </p:cNvPr>
          <p:cNvSpPr/>
          <p:nvPr/>
        </p:nvSpPr>
        <p:spPr>
          <a:xfrm>
            <a:off x="8289762" y="4494531"/>
            <a:ext cx="1192696" cy="76862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GLORIA (AKELA)</a:t>
            </a:r>
          </a:p>
        </p:txBody>
      </p:sp>
    </p:spTree>
    <p:extLst>
      <p:ext uri="{BB962C8B-B14F-4D97-AF65-F5344CB8AC3E}">
        <p14:creationId xmlns:p14="http://schemas.microsoft.com/office/powerpoint/2010/main" val="2520827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EE5805-A5E9-456A-848F-7B03306FB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574" y="-87186"/>
            <a:ext cx="5824802" cy="955675"/>
          </a:xfrm>
        </p:spPr>
        <p:txBody>
          <a:bodyPr/>
          <a:lstStyle/>
          <a:p>
            <a:r>
              <a:rPr lang="es-ES" b="1" cap="none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SECCIÓN SCOUT KUDÚ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847636B-7AA0-480A-A3A9-49A0543AB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376" y="1321058"/>
            <a:ext cx="2429158" cy="324698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1160B62-3E31-4CA2-BC36-40C892BE4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84" y="4369192"/>
            <a:ext cx="2181554" cy="2425246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11836C-E457-42F8-9EFF-F1E7EB9AD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568" y="1962308"/>
            <a:ext cx="1968096" cy="21594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BB2B835-75B4-4A1E-866B-8F74AB6E93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740" t="19829" r="-323" b="12260"/>
          <a:stretch/>
        </p:blipFill>
        <p:spPr>
          <a:xfrm>
            <a:off x="9471856" y="2944550"/>
            <a:ext cx="2322810" cy="314791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86361AD-1875-4EDA-8CB4-95742DE566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74" y="2602127"/>
            <a:ext cx="2077955" cy="236973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68E3D4D-7A9A-4287-89D8-DB51F5AF2C9C}"/>
              </a:ext>
            </a:extLst>
          </p:cNvPr>
          <p:cNvSpPr txBox="1"/>
          <p:nvPr/>
        </p:nvSpPr>
        <p:spPr>
          <a:xfrm>
            <a:off x="1550668" y="889298"/>
            <a:ext cx="4030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nacidos/as en 2007, 2008 y 2009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CC8C6F3D-6FF0-4CB9-8774-DA11367792A5}"/>
              </a:ext>
            </a:extLst>
          </p:cNvPr>
          <p:cNvSpPr/>
          <p:nvPr/>
        </p:nvSpPr>
        <p:spPr>
          <a:xfrm>
            <a:off x="1062253" y="2038259"/>
            <a:ext cx="1607147" cy="46382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MERITXELL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2FD6C156-3C4A-4D5B-8618-128C12928B5B}"/>
              </a:ext>
            </a:extLst>
          </p:cNvPr>
          <p:cNvSpPr/>
          <p:nvPr/>
        </p:nvSpPr>
        <p:spPr>
          <a:xfrm>
            <a:off x="3566023" y="1382353"/>
            <a:ext cx="1603513" cy="49345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JESÚS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3BC147D4-1941-46BD-B0AF-3B072FCA333F}"/>
              </a:ext>
            </a:extLst>
          </p:cNvPr>
          <p:cNvSpPr/>
          <p:nvPr/>
        </p:nvSpPr>
        <p:spPr>
          <a:xfrm>
            <a:off x="5438293" y="5946032"/>
            <a:ext cx="1524000" cy="53428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CARMEN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78C0A58C-8213-47A5-8972-FC18DE9608D5}"/>
              </a:ext>
            </a:extLst>
          </p:cNvPr>
          <p:cNvSpPr/>
          <p:nvPr/>
        </p:nvSpPr>
        <p:spPr>
          <a:xfrm>
            <a:off x="6962293" y="4618580"/>
            <a:ext cx="1524000" cy="53428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ÓSCAR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A3DB1916-859F-4DF6-9BBE-1F1119F64484}"/>
              </a:ext>
            </a:extLst>
          </p:cNvPr>
          <p:cNvSpPr/>
          <p:nvPr/>
        </p:nvSpPr>
        <p:spPr>
          <a:xfrm>
            <a:off x="9836426" y="2379092"/>
            <a:ext cx="1524000" cy="44607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JAVI</a:t>
            </a:r>
          </a:p>
        </p:txBody>
      </p:sp>
    </p:spTree>
    <p:extLst>
      <p:ext uri="{BB962C8B-B14F-4D97-AF65-F5344CB8AC3E}">
        <p14:creationId xmlns:p14="http://schemas.microsoft.com/office/powerpoint/2010/main" val="795626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9F5832-C57B-4C90-8512-FC49DBDAE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50235" y="74988"/>
            <a:ext cx="10820399" cy="732755"/>
          </a:xfrm>
        </p:spPr>
        <p:txBody>
          <a:bodyPr/>
          <a:lstStyle/>
          <a:p>
            <a:r>
              <a:rPr lang="es-ES" b="1" dirty="0">
                <a:effectLst>
                  <a:glow rad="228600">
                    <a:srgbClr val="9933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 </a:t>
            </a:r>
            <a:r>
              <a:rPr lang="es-ES" b="1" dirty="0" err="1">
                <a:effectLst>
                  <a:glow rad="228600">
                    <a:srgbClr val="9933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esculta</a:t>
            </a:r>
            <a:r>
              <a:rPr lang="es-ES" b="1" dirty="0">
                <a:effectLst>
                  <a:glow rad="228600">
                    <a:srgbClr val="9933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effectLst>
                  <a:glow rad="228600">
                    <a:srgbClr val="9933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sherezade</a:t>
            </a:r>
            <a:endParaRPr lang="es-ES" b="1" dirty="0">
              <a:effectLst>
                <a:glow rad="228600">
                  <a:srgbClr val="9933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5C86DC4-2A49-4BD4-B5F8-5F973273C847}"/>
              </a:ext>
            </a:extLst>
          </p:cNvPr>
          <p:cNvSpPr txBox="1"/>
          <p:nvPr/>
        </p:nvSpPr>
        <p:spPr>
          <a:xfrm>
            <a:off x="3909807" y="883265"/>
            <a:ext cx="416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nacidos/as en 2004, 2005 y 2006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3318EB7-9B35-4C0A-AC36-8B504020B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646" y="1709384"/>
            <a:ext cx="2467270" cy="3134772"/>
          </a:xfrm>
          <a:prstGeom prst="rect">
            <a:avLst/>
          </a:prstGeom>
        </p:spPr>
      </p:pic>
      <p:pic>
        <p:nvPicPr>
          <p:cNvPr id="9" name="Imagen 8" descr="Imagen que contiene persona, exterior, mujer, niña&#10;&#10;Descripción generada automáticamente">
            <a:extLst>
              <a:ext uri="{FF2B5EF4-FFF2-40B4-BE49-F238E27FC236}">
                <a16:creationId xmlns:a16="http://schemas.microsoft.com/office/drawing/2014/main" id="{A95FAE76-13C8-4801-B183-8D33994430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321"/>
          <a:stretch/>
        </p:blipFill>
        <p:spPr>
          <a:xfrm>
            <a:off x="3848462" y="3276770"/>
            <a:ext cx="2467270" cy="2782235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glow rad="228600">
              <a:srgbClr val="993300">
                <a:alpha val="40000"/>
              </a:srgbClr>
            </a:glow>
          </a:effectLst>
        </p:spPr>
      </p:pic>
      <p:pic>
        <p:nvPicPr>
          <p:cNvPr id="11" name="Imagen 10" descr="Imagen que contiene persona, ropa, vistiendo, mujer&#10;&#10;Descripción generada automáticamente">
            <a:extLst>
              <a:ext uri="{FF2B5EF4-FFF2-40B4-BE49-F238E27FC236}">
                <a16:creationId xmlns:a16="http://schemas.microsoft.com/office/drawing/2014/main" id="{43B7BF20-B580-4A54-81DD-F32A3C176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636" y="1687873"/>
            <a:ext cx="2201138" cy="2595299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2D30FDA7-CD75-410B-A783-D36C62A5502C}"/>
              </a:ext>
            </a:extLst>
          </p:cNvPr>
          <p:cNvSpPr/>
          <p:nvPr/>
        </p:nvSpPr>
        <p:spPr>
          <a:xfrm>
            <a:off x="1478050" y="4416095"/>
            <a:ext cx="1230310" cy="503583"/>
          </a:xfrm>
          <a:prstGeom prst="roundRect">
            <a:avLst/>
          </a:prstGeom>
          <a:solidFill>
            <a:srgbClr val="99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PATO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2043B270-9DAC-4F0F-B4F9-ECA7534D3B80}"/>
              </a:ext>
            </a:extLst>
          </p:cNvPr>
          <p:cNvSpPr/>
          <p:nvPr/>
        </p:nvSpPr>
        <p:spPr>
          <a:xfrm>
            <a:off x="4381555" y="2568003"/>
            <a:ext cx="1230310" cy="503583"/>
          </a:xfrm>
          <a:prstGeom prst="roundRect">
            <a:avLst/>
          </a:prstGeom>
          <a:solidFill>
            <a:srgbClr val="99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MARÍA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573D400A-66EB-40F6-9F25-74D94B6F3DC2}"/>
              </a:ext>
            </a:extLst>
          </p:cNvPr>
          <p:cNvSpPr/>
          <p:nvPr/>
        </p:nvSpPr>
        <p:spPr>
          <a:xfrm>
            <a:off x="7455834" y="4919678"/>
            <a:ext cx="1230310" cy="503583"/>
          </a:xfrm>
          <a:prstGeom prst="roundRect">
            <a:avLst/>
          </a:prstGeom>
          <a:solidFill>
            <a:srgbClr val="99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ÁLVARO</a:t>
            </a:r>
          </a:p>
        </p:txBody>
      </p:sp>
    </p:spTree>
    <p:extLst>
      <p:ext uri="{BB962C8B-B14F-4D97-AF65-F5344CB8AC3E}">
        <p14:creationId xmlns:p14="http://schemas.microsoft.com/office/powerpoint/2010/main" val="28785282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D46686-4D26-45E1-BDE4-8F60D46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7196" y="0"/>
            <a:ext cx="4774095" cy="815874"/>
          </a:xfrm>
        </p:spPr>
        <p:txBody>
          <a:bodyPr/>
          <a:lstStyle/>
          <a:p>
            <a:r>
              <a:rPr lang="es-ES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CLAN ROVER ¿?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84E64A-0B44-49A3-BECE-A93C44C01176}"/>
              </a:ext>
            </a:extLst>
          </p:cNvPr>
          <p:cNvSpPr txBox="1"/>
          <p:nvPr/>
        </p:nvSpPr>
        <p:spPr>
          <a:xfrm>
            <a:off x="3287970" y="844107"/>
            <a:ext cx="451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nacidos/as en 2000, 2001, 2002 y 2003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B52181D6-55ED-4120-99A2-2E154297C205}"/>
              </a:ext>
            </a:extLst>
          </p:cNvPr>
          <p:cNvSpPr/>
          <p:nvPr/>
        </p:nvSpPr>
        <p:spPr>
          <a:xfrm>
            <a:off x="4111037" y="1778657"/>
            <a:ext cx="2872858" cy="33006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76200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584E928-E8CB-496D-BF1C-BB10BFB840BA}"/>
              </a:ext>
            </a:extLst>
          </p:cNvPr>
          <p:cNvSpPr/>
          <p:nvPr/>
        </p:nvSpPr>
        <p:spPr>
          <a:xfrm>
            <a:off x="4865690" y="5140978"/>
            <a:ext cx="1230310" cy="50358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ELENA</a:t>
            </a:r>
          </a:p>
        </p:txBody>
      </p:sp>
    </p:spTree>
    <p:extLst>
      <p:ext uri="{BB962C8B-B14F-4D97-AF65-F5344CB8AC3E}">
        <p14:creationId xmlns:p14="http://schemas.microsoft.com/office/powerpoint/2010/main" val="1735908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FF82ED-5CD8-4278-B820-0450288ED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749" y="-156659"/>
            <a:ext cx="4972877" cy="955675"/>
          </a:xfrm>
        </p:spPr>
        <p:txBody>
          <a:bodyPr/>
          <a:lstStyle/>
          <a:p>
            <a:r>
              <a:rPr lang="es-ES" b="1" cap="none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UNIDAD DE APOYO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BC720436-FD17-4032-832A-9CB1929E9264}"/>
              </a:ext>
            </a:extLst>
          </p:cNvPr>
          <p:cNvSpPr/>
          <p:nvPr/>
        </p:nvSpPr>
        <p:spPr>
          <a:xfrm>
            <a:off x="8154338" y="3016682"/>
            <a:ext cx="2117781" cy="27347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1BC41DE1-B857-4520-961C-4FFA23D1581D}"/>
              </a:ext>
            </a:extLst>
          </p:cNvPr>
          <p:cNvSpPr/>
          <p:nvPr/>
        </p:nvSpPr>
        <p:spPr>
          <a:xfrm>
            <a:off x="5616964" y="1324368"/>
            <a:ext cx="2122305" cy="24212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28CA896-E0F2-4E79-9211-810DF5280D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7" t="5517" r="61840" b="12183"/>
          <a:stretch/>
        </p:blipFill>
        <p:spPr>
          <a:xfrm>
            <a:off x="858601" y="1099040"/>
            <a:ext cx="1964112" cy="2542756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glow rad="228600">
              <a:schemeClr val="bg2">
                <a:lumMod val="25000"/>
                <a:alpha val="40000"/>
              </a:schemeClr>
            </a:glow>
          </a:effectLst>
        </p:spPr>
      </p:pic>
      <p:pic>
        <p:nvPicPr>
          <p:cNvPr id="11" name="Imagen 10" descr="Hombre sonriendo con lentes&#10;&#10;Descripción generada automáticamente">
            <a:extLst>
              <a:ext uri="{FF2B5EF4-FFF2-40B4-BE49-F238E27FC236}">
                <a16:creationId xmlns:a16="http://schemas.microsoft.com/office/drawing/2014/main" id="{926FE508-F821-4156-B2BB-2CEF217278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85"/>
          <a:stretch/>
        </p:blipFill>
        <p:spPr>
          <a:xfrm>
            <a:off x="3237783" y="3237476"/>
            <a:ext cx="1964112" cy="2421202"/>
          </a:xfrm>
          <a:prstGeom prst="rect">
            <a:avLst/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E214D2E4-2675-4EA7-9739-A04C4FC50BDC}"/>
              </a:ext>
            </a:extLst>
          </p:cNvPr>
          <p:cNvSpPr/>
          <p:nvPr/>
        </p:nvSpPr>
        <p:spPr>
          <a:xfrm>
            <a:off x="1146407" y="3754168"/>
            <a:ext cx="1230310" cy="50358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KIKE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0892FF01-76A7-4296-A8AD-E569B5E6444A}"/>
              </a:ext>
            </a:extLst>
          </p:cNvPr>
          <p:cNvSpPr/>
          <p:nvPr/>
        </p:nvSpPr>
        <p:spPr>
          <a:xfrm>
            <a:off x="3577209" y="2534968"/>
            <a:ext cx="1230310" cy="50358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MARIO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F1D43FFA-C6A9-4BC6-B203-E25332097406}"/>
              </a:ext>
            </a:extLst>
          </p:cNvPr>
          <p:cNvSpPr/>
          <p:nvPr/>
        </p:nvSpPr>
        <p:spPr>
          <a:xfrm>
            <a:off x="6062961" y="3870348"/>
            <a:ext cx="1230310" cy="50358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DAVID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09DEA24B-95E6-47C7-8191-2E9B6ABA664A}"/>
              </a:ext>
            </a:extLst>
          </p:cNvPr>
          <p:cNvSpPr/>
          <p:nvPr/>
        </p:nvSpPr>
        <p:spPr>
          <a:xfrm>
            <a:off x="8376205" y="2370418"/>
            <a:ext cx="1674046" cy="50358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MACARENA</a:t>
            </a:r>
          </a:p>
        </p:txBody>
      </p:sp>
    </p:spTree>
    <p:extLst>
      <p:ext uri="{BB962C8B-B14F-4D97-AF65-F5344CB8AC3E}">
        <p14:creationId xmlns:p14="http://schemas.microsoft.com/office/powerpoint/2010/main" val="24232128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 rot="727970">
            <a:off x="2145459" y="425423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298821" y="301828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dirty="0" err="1">
                <a:solidFill>
                  <a:srgbClr val="7030A0"/>
                </a:solidFill>
              </a:rPr>
              <a:t>CAlENDARIO</a:t>
            </a:r>
            <a:r>
              <a:rPr lang="es-ES" dirty="0">
                <a:solidFill>
                  <a:srgbClr val="7030A0"/>
                </a:solidFill>
              </a:rPr>
              <a:t>  Y HORARIOS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68" y="1367554"/>
            <a:ext cx="2447966" cy="2447966"/>
          </a:xfrm>
          <a:prstGeom prst="rect">
            <a:avLst/>
          </a:prstGeom>
        </p:spPr>
      </p:pic>
      <p:sp>
        <p:nvSpPr>
          <p:cNvPr id="9" name="Marcador de contenido 2"/>
          <p:cNvSpPr txBox="1">
            <a:spLocks/>
          </p:cNvSpPr>
          <p:nvPr/>
        </p:nvSpPr>
        <p:spPr>
          <a:xfrm>
            <a:off x="3388891" y="1149070"/>
            <a:ext cx="8460061" cy="58829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s-ES" sz="3300" b="1" dirty="0">
                <a:solidFill>
                  <a:schemeClr val="tx1"/>
                </a:solidFill>
              </a:rPr>
              <a:t>Jornada de pases de sección y promesas 16 al 18 de octubre.</a:t>
            </a:r>
          </a:p>
          <a:p>
            <a:pPr marL="457200" indent="-457200" algn="just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s-ES" sz="3300" dirty="0">
                <a:solidFill>
                  <a:schemeClr val="tx1"/>
                </a:solidFill>
              </a:rPr>
              <a:t>Curso de guías y subguías y foro joven </a:t>
            </a:r>
            <a:r>
              <a:rPr lang="es-ES" sz="3300" b="1" dirty="0">
                <a:solidFill>
                  <a:schemeClr val="tx1"/>
                </a:solidFill>
              </a:rPr>
              <a:t>6 al 8 de noviembre.</a:t>
            </a:r>
          </a:p>
          <a:p>
            <a:pPr marL="457200" indent="-457200" algn="just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s-ES" sz="3300" dirty="0">
                <a:solidFill>
                  <a:schemeClr val="tx1"/>
                </a:solidFill>
              </a:rPr>
              <a:t>Foro joven </a:t>
            </a:r>
            <a:r>
              <a:rPr lang="es-ES" sz="3300" b="1" dirty="0">
                <a:solidFill>
                  <a:schemeClr val="tx1"/>
                </a:solidFill>
              </a:rPr>
              <a:t>27 al 29 de noviembre.</a:t>
            </a:r>
            <a:endParaRPr lang="es-ES" sz="33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s-ES" sz="3300" dirty="0">
                <a:solidFill>
                  <a:schemeClr val="tx1"/>
                </a:solidFill>
              </a:rPr>
              <a:t>Festival de la canción </a:t>
            </a:r>
            <a:r>
              <a:rPr lang="es-ES" sz="3300" b="1" dirty="0">
                <a:solidFill>
                  <a:schemeClr val="tx1"/>
                </a:solidFill>
              </a:rPr>
              <a:t>20 de diciembre</a:t>
            </a:r>
            <a:r>
              <a:rPr lang="es-ES" sz="3300" dirty="0">
                <a:solidFill>
                  <a:schemeClr val="tx1"/>
                </a:solidFill>
              </a:rPr>
              <a:t> (no presencial).</a:t>
            </a:r>
          </a:p>
          <a:p>
            <a:endParaRPr lang="es-ES" sz="3200" dirty="0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4290115" y="1575544"/>
            <a:ext cx="5602856" cy="3948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ES" sz="3200" dirty="0"/>
          </a:p>
        </p:txBody>
      </p:sp>
      <p:pic>
        <p:nvPicPr>
          <p:cNvPr id="11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07" y="4199765"/>
            <a:ext cx="2243725" cy="1846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6642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2"/>
          <p:cNvSpPr txBox="1">
            <a:spLocks/>
          </p:cNvSpPr>
          <p:nvPr/>
        </p:nvSpPr>
        <p:spPr>
          <a:xfrm>
            <a:off x="5050766" y="1332783"/>
            <a:ext cx="5602856" cy="3948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ES" sz="3200" dirty="0"/>
          </a:p>
        </p:txBody>
      </p:sp>
      <p:graphicFrame>
        <p:nvGraphicFramePr>
          <p:cNvPr id="2" name="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789598"/>
              </p:ext>
            </p:extLst>
          </p:nvPr>
        </p:nvGraphicFramePr>
        <p:xfrm>
          <a:off x="6360340" y="212614"/>
          <a:ext cx="4719044" cy="6493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Acrobat Document" r:id="rId3" imgW="4533723" imgH="6415677" progId="AcroExch.Document.DC">
                  <p:embed/>
                </p:oleObj>
              </mc:Choice>
              <mc:Fallback>
                <p:oleObj name="Acrobat Document" r:id="rId3" imgW="4533723" imgH="641567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60340" y="212614"/>
                        <a:ext cx="4719044" cy="6493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2" name="Picture 2" descr="C:\Users\SkyNET\Dropbox\G. S. Marwan 690\2. SECRETARÍA\1. ACTAS\RONDA SOLAR 2020-2021\A) PAG sep 2020\calendario 2020 asdeex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4" y="186514"/>
            <a:ext cx="4630780" cy="654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9676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 rot="727970">
            <a:off x="2145459" y="425423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298821" y="301828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dirty="0" err="1">
                <a:solidFill>
                  <a:srgbClr val="7030A0"/>
                </a:solidFill>
              </a:rPr>
              <a:t>CAlENDARIO</a:t>
            </a:r>
            <a:r>
              <a:rPr lang="es-ES" dirty="0">
                <a:solidFill>
                  <a:srgbClr val="7030A0"/>
                </a:solidFill>
              </a:rPr>
              <a:t>  Y HORARIOS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6" y="3612968"/>
            <a:ext cx="3154394" cy="3154394"/>
          </a:xfrm>
          <a:prstGeom prst="rect">
            <a:avLst/>
          </a:prstGeom>
        </p:spPr>
      </p:pic>
      <p:sp>
        <p:nvSpPr>
          <p:cNvPr id="9" name="Marcador de contenido 2"/>
          <p:cNvSpPr txBox="1">
            <a:spLocks/>
          </p:cNvSpPr>
          <p:nvPr/>
        </p:nvSpPr>
        <p:spPr>
          <a:xfrm>
            <a:off x="3388890" y="1319002"/>
            <a:ext cx="8460061" cy="6445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u="sng" dirty="0">
                <a:solidFill>
                  <a:schemeClr val="tx1"/>
                </a:solidFill>
              </a:rPr>
              <a:t>FECHAS PROVISIONALES</a:t>
            </a:r>
          </a:p>
          <a:p>
            <a:pPr algn="ctr"/>
            <a:endParaRPr lang="es-ES" sz="3200" u="sng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s-ES" sz="3200" dirty="0">
                <a:solidFill>
                  <a:schemeClr val="tx1"/>
                </a:solidFill>
              </a:rPr>
              <a:t>ACAMPADA DE INVIERNO: DEL </a:t>
            </a:r>
            <a:r>
              <a:rPr lang="es-ES" sz="3200" b="1" dirty="0">
                <a:solidFill>
                  <a:schemeClr val="tx1"/>
                </a:solidFill>
              </a:rPr>
              <a:t>20 AL 22 DE NOVIEMBRE</a:t>
            </a:r>
            <a:r>
              <a:rPr lang="es-ES" sz="3200" dirty="0">
                <a:solidFill>
                  <a:schemeClr val="tx1"/>
                </a:solidFill>
              </a:rPr>
              <a:t> DE 2020.</a:t>
            </a:r>
          </a:p>
          <a:p>
            <a:pPr algn="l"/>
            <a:endParaRPr lang="es-ES" sz="3200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s-ES" sz="3200" dirty="0">
                <a:solidFill>
                  <a:schemeClr val="tx1"/>
                </a:solidFill>
              </a:rPr>
              <a:t>ACAMPADA DE PRIMAVERA: </a:t>
            </a:r>
            <a:r>
              <a:rPr lang="es-ES" sz="3200" b="1" dirty="0">
                <a:solidFill>
                  <a:schemeClr val="tx1"/>
                </a:solidFill>
              </a:rPr>
              <a:t>26 AL 30 DE MARZO</a:t>
            </a:r>
            <a:r>
              <a:rPr lang="es-ES" sz="3200" dirty="0">
                <a:solidFill>
                  <a:schemeClr val="tx1"/>
                </a:solidFill>
              </a:rPr>
              <a:t> DE 2021.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s-ES" sz="3200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s-ES" sz="3200" dirty="0">
                <a:solidFill>
                  <a:schemeClr val="tx1"/>
                </a:solidFill>
              </a:rPr>
              <a:t>CAMPAMENTO DE VERANO: </a:t>
            </a:r>
            <a:r>
              <a:rPr lang="es-ES" sz="3200" b="1" dirty="0">
                <a:solidFill>
                  <a:schemeClr val="tx1"/>
                </a:solidFill>
              </a:rPr>
              <a:t>16 AL 30 DE JULIO</a:t>
            </a:r>
            <a:r>
              <a:rPr lang="es-ES" sz="3200" dirty="0">
                <a:solidFill>
                  <a:schemeClr val="tx1"/>
                </a:solidFill>
              </a:rPr>
              <a:t> DE 2021.</a:t>
            </a: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4290115" y="1575544"/>
            <a:ext cx="5602856" cy="3948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ES" sz="3200" dirty="0"/>
          </a:p>
        </p:txBody>
      </p:sp>
      <p:pic>
        <p:nvPicPr>
          <p:cNvPr id="11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6" y="1498270"/>
            <a:ext cx="3447380" cy="2172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543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 rot="727970">
            <a:off x="2145459" y="425423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298821" y="301828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dirty="0" err="1">
                <a:solidFill>
                  <a:srgbClr val="7030A0"/>
                </a:solidFill>
              </a:rPr>
              <a:t>CAlENDARIO</a:t>
            </a:r>
            <a:r>
              <a:rPr lang="es-ES" dirty="0">
                <a:solidFill>
                  <a:srgbClr val="7030A0"/>
                </a:solidFill>
              </a:rPr>
              <a:t>  Y HORARIOS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53" y="1743708"/>
            <a:ext cx="3154394" cy="3154394"/>
          </a:xfrm>
          <a:prstGeom prst="rect">
            <a:avLst/>
          </a:prstGeom>
        </p:spPr>
      </p:pic>
      <p:sp>
        <p:nvSpPr>
          <p:cNvPr id="9" name="Marcador de contenido 2"/>
          <p:cNvSpPr txBox="1">
            <a:spLocks/>
          </p:cNvSpPr>
          <p:nvPr/>
        </p:nvSpPr>
        <p:spPr>
          <a:xfrm>
            <a:off x="3388890" y="1319002"/>
            <a:ext cx="8460061" cy="6445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u="sng" dirty="0">
                <a:solidFill>
                  <a:schemeClr val="tx1"/>
                </a:solidFill>
              </a:rPr>
              <a:t>REUNIONES</a:t>
            </a:r>
          </a:p>
          <a:p>
            <a:pPr algn="ctr"/>
            <a:endParaRPr lang="es-ES" sz="3200" u="sng" dirty="0">
              <a:solidFill>
                <a:schemeClr val="tx1"/>
              </a:solidFill>
            </a:endParaRPr>
          </a:p>
          <a:p>
            <a:pPr algn="ctr"/>
            <a:r>
              <a:rPr lang="es-ES" sz="3200" dirty="0">
                <a:solidFill>
                  <a:schemeClr val="tx1"/>
                </a:solidFill>
              </a:rPr>
              <a:t>SE PROPONE QUE: </a:t>
            </a:r>
          </a:p>
          <a:p>
            <a:pPr algn="ctr"/>
            <a:r>
              <a:rPr lang="es-ES" sz="3200" dirty="0">
                <a:solidFill>
                  <a:schemeClr val="tx1"/>
                </a:solidFill>
              </a:rPr>
              <a:t>1- Reuniones alternas: una semana M y SS y otra semana U y C.</a:t>
            </a:r>
          </a:p>
          <a:p>
            <a:pPr algn="ctr"/>
            <a:endParaRPr lang="es-ES" sz="3200" dirty="0">
              <a:solidFill>
                <a:schemeClr val="tx1"/>
              </a:solidFill>
            </a:endParaRPr>
          </a:p>
          <a:p>
            <a:pPr algn="ctr"/>
            <a:r>
              <a:rPr lang="es-ES" sz="3200" dirty="0">
                <a:solidFill>
                  <a:schemeClr val="tx1"/>
                </a:solidFill>
              </a:rPr>
              <a:t>2 – Lugar de reunión: Local por determinar. </a:t>
            </a:r>
          </a:p>
          <a:p>
            <a:pPr algn="ctr"/>
            <a:endParaRPr lang="es-ES" sz="3200" dirty="0">
              <a:solidFill>
                <a:schemeClr val="tx1"/>
              </a:solidFill>
            </a:endParaRPr>
          </a:p>
          <a:p>
            <a:pPr algn="ctr"/>
            <a:r>
              <a:rPr lang="es-ES" sz="3200" dirty="0">
                <a:solidFill>
                  <a:schemeClr val="tx1"/>
                </a:solidFill>
              </a:rPr>
              <a:t>3 – Horario.</a:t>
            </a: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4290115" y="1575544"/>
            <a:ext cx="5602856" cy="3948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49006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 rot="727970">
            <a:off x="5254420" y="284105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5718339" y="309459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rgbClr val="7030A0"/>
                </a:solidFill>
              </a:rPr>
              <a:t>MEDIDAS </a:t>
            </a:r>
            <a:r>
              <a:rPr lang="es-ES" dirty="0" err="1">
                <a:solidFill>
                  <a:srgbClr val="7030A0"/>
                </a:solidFill>
              </a:rPr>
              <a:t>ANTIcOVID</a:t>
            </a:r>
            <a:endParaRPr lang="es-ES" dirty="0">
              <a:solidFill>
                <a:srgbClr val="7030A0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399471" y="1958195"/>
            <a:ext cx="7392837" cy="3657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200" dirty="0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5050766" y="1332783"/>
            <a:ext cx="5602856" cy="3948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ES" sz="3200" dirty="0"/>
          </a:p>
        </p:txBody>
      </p:sp>
      <p:graphicFrame>
        <p:nvGraphicFramePr>
          <p:cNvPr id="2" name="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254254"/>
              </p:ext>
            </p:extLst>
          </p:nvPr>
        </p:nvGraphicFramePr>
        <p:xfrm>
          <a:off x="272894" y="293821"/>
          <a:ext cx="4533900" cy="641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7" name="Acrobat Document" r:id="rId3" imgW="4533723" imgH="6415677" progId="AcroExch.Document.DC">
                  <p:embed/>
                </p:oleObj>
              </mc:Choice>
              <mc:Fallback>
                <p:oleObj name="Acrobat Document" r:id="rId3" imgW="4533723" imgH="641567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2894" y="293821"/>
                        <a:ext cx="4533900" cy="6415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7" name="Picture 3" descr="C:\Users\SkyNET\Dropbox\G. S. Marwan 690\2. SECRETARÍA\1. ACTAS\RONDA SOLAR 2020-2021\A) PAG sep 2020\12-1024x57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946" y="1332783"/>
            <a:ext cx="6649617" cy="374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SkyNET\Dropbox\G. S. Marwan 690\2. SECRETARÍA\1. ACTAS\RONDA SOLAR 2020-2021\A) PAG sep 2020\Formación-COVID-1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726" y="4928343"/>
            <a:ext cx="2549602" cy="177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7516946" y="5281524"/>
            <a:ext cx="6788989" cy="9532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itchFamily="34" charset="0"/>
              <a:buChar char="•"/>
            </a:pPr>
            <a:r>
              <a:rPr lang="es-ES" sz="3200" b="1" dirty="0"/>
              <a:t>Documento.</a:t>
            </a:r>
          </a:p>
          <a:p>
            <a:pPr marL="571500" indent="-571500" algn="l">
              <a:buFont typeface="Arial" pitchFamily="34" charset="0"/>
              <a:buChar char="•"/>
            </a:pPr>
            <a:r>
              <a:rPr lang="es-ES" sz="3200" b="1" dirty="0"/>
              <a:t>Conformidad.</a:t>
            </a:r>
          </a:p>
        </p:txBody>
      </p:sp>
    </p:spTree>
    <p:extLst>
      <p:ext uri="{BB962C8B-B14F-4D97-AF65-F5344CB8AC3E}">
        <p14:creationId xmlns:p14="http://schemas.microsoft.com/office/powerpoint/2010/main" val="104058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 rot="727970">
            <a:off x="5254420" y="284105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5718339" y="309459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rgbClr val="7030A0"/>
                </a:solidFill>
              </a:rPr>
              <a:t>MEDIDAS </a:t>
            </a:r>
            <a:r>
              <a:rPr lang="es-ES" dirty="0" err="1">
                <a:solidFill>
                  <a:srgbClr val="7030A0"/>
                </a:solidFill>
              </a:rPr>
              <a:t>ANTIcOVID</a:t>
            </a:r>
            <a:endParaRPr lang="es-ES" dirty="0">
              <a:solidFill>
                <a:srgbClr val="7030A0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399471" y="1958195"/>
            <a:ext cx="7392837" cy="3657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200" dirty="0"/>
          </a:p>
        </p:txBody>
      </p:sp>
      <p:pic>
        <p:nvPicPr>
          <p:cNvPr id="7170" name="Picture 2" descr="C:\Users\SkyNET\Dropbox\G. S. Marwan 690\2. SECRETARÍA\10. COVID-19\COVID19_como_proteger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96" y="640080"/>
            <a:ext cx="5176939" cy="614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kyNET\Dropbox\G. S. Marwan 690\2. SECRETARÍA\10. COVID-19\COVID19_que_digo_a_poblacion_infanti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666" y="1454728"/>
            <a:ext cx="5116642" cy="514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08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536831" y="964002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727970">
            <a:off x="3893472" y="664431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4149306" y="759321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rgbClr val="7030A0"/>
                </a:solidFill>
              </a:rPr>
              <a:t>CUOTAS Y SEGURO</a:t>
            </a:r>
          </a:p>
        </p:txBody>
      </p:sp>
      <p:pic>
        <p:nvPicPr>
          <p:cNvPr id="8194" name="Picture 2" descr="C:\Users\SkyNET\Dropbox\G. S. Marwan 690\2. SECRETARÍA\1. ACTAS\RONDA SOLAR 2020-2021\A) PAG sep 2020\WhatsApp Image 2020-09-28 at 16.56.3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71" y="1861414"/>
            <a:ext cx="11617613" cy="167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194772" y="3657599"/>
            <a:ext cx="11617612" cy="3091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</a:pPr>
            <a:r>
              <a:rPr lang="es-ES" sz="3200" dirty="0">
                <a:solidFill>
                  <a:schemeClr val="tx1"/>
                </a:solidFill>
              </a:rPr>
              <a:t>DEUDAS.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ES" sz="3200" dirty="0">
                <a:solidFill>
                  <a:schemeClr val="tx1"/>
                </a:solidFill>
              </a:rPr>
              <a:t>NUEVAS CUOTAS.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ES" sz="3200" dirty="0">
                <a:solidFill>
                  <a:schemeClr val="tx1"/>
                </a:solidFill>
              </a:rPr>
              <a:t>DOMICILIACIÓN.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4C379B7-C237-E645-8EB2-D5CCA133C791}"/>
              </a:ext>
            </a:extLst>
          </p:cNvPr>
          <p:cNvSpPr txBox="1"/>
          <p:nvPr/>
        </p:nvSpPr>
        <p:spPr>
          <a:xfrm>
            <a:off x="7818783" y="4187687"/>
            <a:ext cx="3419060" cy="9233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/>
              <a:t>PAGOS CUOTA</a:t>
            </a:r>
          </a:p>
          <a:p>
            <a:pPr marL="285750" indent="-285750">
              <a:buFontTx/>
              <a:buChar char="-"/>
            </a:pPr>
            <a:r>
              <a:rPr lang="es-ES" dirty="0"/>
              <a:t>10 DICIEMBRE 1er PAGO.</a:t>
            </a:r>
          </a:p>
          <a:p>
            <a:pPr marL="285750" indent="-285750">
              <a:buFontTx/>
              <a:buChar char="-"/>
            </a:pPr>
            <a:r>
              <a:rPr lang="es-ES" dirty="0"/>
              <a:t>5 FEBRERO 2º PAGO.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F92C3A4-18CC-43E0-A4A6-05AC4AA7CA42}"/>
              </a:ext>
            </a:extLst>
          </p:cNvPr>
          <p:cNvSpPr txBox="1"/>
          <p:nvPr/>
        </p:nvSpPr>
        <p:spPr>
          <a:xfrm>
            <a:off x="2464904" y="5513904"/>
            <a:ext cx="7633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/>
              <a:t>tesoreriamarwan690@gmail.com</a:t>
            </a:r>
          </a:p>
        </p:txBody>
      </p:sp>
    </p:spTree>
    <p:extLst>
      <p:ext uri="{BB962C8B-B14F-4D97-AF65-F5344CB8AC3E}">
        <p14:creationId xmlns:p14="http://schemas.microsoft.com/office/powerpoint/2010/main" val="377786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536831" y="964002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727970">
            <a:off x="3131659" y="665569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3744134" y="806355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rgbClr val="7030A0"/>
                </a:solidFill>
              </a:rPr>
              <a:t>COMUNICACIÓN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FB4B85-B859-A243-9FD0-FF9F2EF1A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8" y="1667945"/>
            <a:ext cx="7318435" cy="503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637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536831" y="964002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727970">
            <a:off x="3893472" y="664431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4690020" y="759890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rgbClr val="7030A0"/>
                </a:solidFill>
              </a:rPr>
              <a:t>COMITÉ DE FAMILIAS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A065E3-E0F6-E14C-A7F2-A79D1987565A}"/>
              </a:ext>
            </a:extLst>
          </p:cNvPr>
          <p:cNvSpPr txBox="1"/>
          <p:nvPr/>
        </p:nvSpPr>
        <p:spPr>
          <a:xfrm>
            <a:off x="914400" y="2414588"/>
            <a:ext cx="105646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2800" dirty="0"/>
              <a:t>¿Qué es el Comité de Familias? </a:t>
            </a:r>
          </a:p>
          <a:p>
            <a:pPr marL="342900" indent="-342900">
              <a:buAutoNum type="arabicPeriod"/>
            </a:pPr>
            <a:r>
              <a:rPr lang="es-ES" sz="2800" dirty="0"/>
              <a:t> ¿Cuál es su función en el grupo? </a:t>
            </a:r>
          </a:p>
          <a:p>
            <a:pPr marL="342900" indent="-342900">
              <a:buAutoNum type="arabicPeriod"/>
            </a:pPr>
            <a:r>
              <a:rPr lang="es-ES" sz="2800" dirty="0"/>
              <a:t>¿Es importante el Comité de Familias para nosotros/as? </a:t>
            </a:r>
          </a:p>
          <a:p>
            <a:pPr marL="342900" indent="-342900">
              <a:buAutoNum type="arabicPeriod"/>
            </a:pPr>
            <a:r>
              <a:rPr lang="es-ES" sz="2800" dirty="0"/>
              <a:t>Explicación de cargos en el Comité. </a:t>
            </a:r>
          </a:p>
          <a:p>
            <a:pPr marL="342900" indent="-342900">
              <a:buAutoNum type="arabicPeriod"/>
            </a:pPr>
            <a:r>
              <a:rPr lang="es-ES" sz="2800" dirty="0"/>
              <a:t>Elección de padres y madres interesados/as en el Comité.</a:t>
            </a:r>
          </a:p>
        </p:txBody>
      </p:sp>
    </p:spTree>
    <p:extLst>
      <p:ext uri="{BB962C8B-B14F-4D97-AF65-F5344CB8AC3E}">
        <p14:creationId xmlns:p14="http://schemas.microsoft.com/office/powerpoint/2010/main" val="21547530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536831" y="964002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727970">
            <a:off x="3783370" y="652730"/>
            <a:ext cx="133629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3970603" y="710782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rgbClr val="7030A0"/>
                </a:solidFill>
              </a:rPr>
              <a:t>UNIFORMIDAD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B4E07A5-0B15-C44F-B0C2-6E2CDC8202C8}"/>
              </a:ext>
            </a:extLst>
          </p:cNvPr>
          <p:cNvSpPr txBox="1"/>
          <p:nvPr/>
        </p:nvSpPr>
        <p:spPr>
          <a:xfrm>
            <a:off x="208972" y="2174219"/>
            <a:ext cx="737127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 PEDIDOS:</a:t>
            </a:r>
          </a:p>
          <a:p>
            <a:r>
              <a:rPr lang="es-ES" dirty="0"/>
              <a:t>- PRIMER PEDIDO: Suele ser a principio de ronda.</a:t>
            </a:r>
          </a:p>
          <a:p>
            <a:r>
              <a:rPr lang="es-ES" dirty="0"/>
              <a:t>- SEGUNDO PEDIDO: Aprox. en Primavera.</a:t>
            </a:r>
          </a:p>
          <a:p>
            <a:endParaRPr lang="es-ES" dirty="0"/>
          </a:p>
          <a:p>
            <a:r>
              <a:rPr lang="es-ES" dirty="0"/>
              <a:t>Pedidos a través de la web (allí aparecen los precios).</a:t>
            </a:r>
          </a:p>
          <a:p>
            <a:r>
              <a:rPr lang="es-ES" dirty="0"/>
              <a:t>Enviar justificante de pago a </a:t>
            </a:r>
            <a:r>
              <a:rPr lang="es-ES" u="sng" dirty="0">
                <a:hlinkClick r:id="rId2"/>
              </a:rPr>
              <a:t>Tesoreriamarwan690@gmail.com</a:t>
            </a:r>
            <a:endParaRPr lang="es-ES" dirty="0"/>
          </a:p>
          <a:p>
            <a:endParaRPr lang="es-ES" dirty="0"/>
          </a:p>
          <a:p>
            <a:r>
              <a:rPr lang="es-ES" dirty="0"/>
              <a:t>Cada vez que enviemos un justificante de pago </a:t>
            </a:r>
          </a:p>
          <a:p>
            <a:r>
              <a:rPr lang="es-ES" dirty="0"/>
              <a:t>debe ir reflejado el nombre del o la educando.</a:t>
            </a:r>
          </a:p>
          <a:p>
            <a:endParaRPr lang="es-ES" dirty="0"/>
          </a:p>
          <a:p>
            <a:r>
              <a:rPr lang="es-ES" dirty="0"/>
              <a:t>¿DE QUÉ CONSTA?</a:t>
            </a:r>
          </a:p>
          <a:p>
            <a:pPr lvl="0"/>
            <a:r>
              <a:rPr lang="es-ES" dirty="0"/>
              <a:t>PAÑOLETA: 5€ (la primera se da con la cuota)</a:t>
            </a:r>
          </a:p>
          <a:p>
            <a:pPr lvl="0"/>
            <a:r>
              <a:rPr lang="es-ES" dirty="0"/>
              <a:t>CAMISETA DE SECCIÓN: 5€</a:t>
            </a:r>
          </a:p>
          <a:p>
            <a:pPr lvl="0"/>
            <a:r>
              <a:rPr lang="es-ES" dirty="0"/>
              <a:t>SUDADERA SCOUT: 12€</a:t>
            </a:r>
          </a:p>
          <a:p>
            <a:pPr lvl="0"/>
            <a:r>
              <a:rPr lang="es-ES" dirty="0"/>
              <a:t>POLO SCOUT: 16€</a:t>
            </a:r>
          </a:p>
          <a:p>
            <a:pPr lvl="0"/>
            <a:r>
              <a:rPr lang="es-ES" dirty="0"/>
              <a:t>INSIGNIA DE PROGRESIÓN 3€</a:t>
            </a:r>
          </a:p>
          <a:p>
            <a:endParaRPr lang="es-ES" dirty="0"/>
          </a:p>
        </p:txBody>
      </p:sp>
      <p:pic>
        <p:nvPicPr>
          <p:cNvPr id="7170" name="Picture 2" descr="ilustraciones — Risko">
            <a:extLst>
              <a:ext uri="{FF2B5EF4-FFF2-40B4-BE49-F238E27FC236}">
                <a16:creationId xmlns:a16="http://schemas.microsoft.com/office/drawing/2014/main" id="{5D472D3B-7AFE-154F-83B9-4237AADEB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098" y="2464464"/>
            <a:ext cx="4826902" cy="402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534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536831" y="964002"/>
            <a:ext cx="1224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727970">
            <a:off x="2579313" y="2265451"/>
            <a:ext cx="16292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3775620" y="2403395"/>
            <a:ext cx="6788989" cy="953219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rgbClr val="7030A0"/>
                </a:solidFill>
              </a:rPr>
              <a:t>RUEGOS Y PREGUNTAS</a:t>
            </a:r>
          </a:p>
        </p:txBody>
      </p:sp>
    </p:spTree>
    <p:extLst>
      <p:ext uri="{BB962C8B-B14F-4D97-AF65-F5344CB8AC3E}">
        <p14:creationId xmlns:p14="http://schemas.microsoft.com/office/powerpoint/2010/main" val="89858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43561" y="478785"/>
            <a:ext cx="6558748" cy="1437577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 POR VENIR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887" y="1889656"/>
            <a:ext cx="3992832" cy="1739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8" name="Picture 2" descr="F:\ARCHIVOS\SCOUTS\Fundao 18\IMG-20180609-WA00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07" y="224340"/>
            <a:ext cx="6502400" cy="4876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854210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Estela de condensación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601</TotalTime>
  <Words>1103</Words>
  <Application>Microsoft Office PowerPoint</Application>
  <PresentationFormat>Panorámica</PresentationFormat>
  <Paragraphs>261</Paragraphs>
  <Slides>47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3" baseType="lpstr">
      <vt:lpstr>Arial</vt:lpstr>
      <vt:lpstr>Calibri</vt:lpstr>
      <vt:lpstr>Century Gothic</vt:lpstr>
      <vt:lpstr>Wingdings</vt:lpstr>
      <vt:lpstr>Estela de condensación</vt:lpstr>
      <vt:lpstr>Acrobat Document</vt:lpstr>
      <vt:lpstr>Asamblea  de GRUPO</vt:lpstr>
      <vt:lpstr>ORDEN DEL DÍA:</vt:lpstr>
      <vt:lpstr>Presentación</vt:lpstr>
      <vt:lpstr>Presentación de PowerPoint</vt:lpstr>
      <vt:lpstr>SEPTIEMBRE 2019</vt:lpstr>
      <vt:lpstr>OCTUBRE 2019</vt:lpstr>
      <vt:lpstr>OCTUBRE 2019</vt:lpstr>
      <vt:lpstr>OCTUBRE 2019</vt:lpstr>
      <vt:lpstr>NOVIEMBRE 2019</vt:lpstr>
      <vt:lpstr>NOVIEMBRE 2019</vt:lpstr>
      <vt:lpstr>NOVIEMBRE 2019</vt:lpstr>
      <vt:lpstr>NOVIEMBRE 2019</vt:lpstr>
      <vt:lpstr>NOVIEMBRE 2019</vt:lpstr>
      <vt:lpstr>NOVIEMBRE 2019</vt:lpstr>
      <vt:lpstr>DICIEMBRE 2019</vt:lpstr>
      <vt:lpstr>ENERO 2020</vt:lpstr>
      <vt:lpstr>Febrero 2020 </vt:lpstr>
      <vt:lpstr>Febrero 2020 </vt:lpstr>
      <vt:lpstr>Febrero 2020 </vt:lpstr>
      <vt:lpstr>Febrero 2020 </vt:lpstr>
      <vt:lpstr>Marzo 2020</vt:lpstr>
      <vt:lpstr>Marzo 2020</vt:lpstr>
      <vt:lpstr>Acampada de primavera</vt:lpstr>
      <vt:lpstr>Acampada de primavera</vt:lpstr>
      <vt:lpstr>Abril – Mayo – Junio – Julio 2020 </vt:lpstr>
      <vt:lpstr>Abril – Mayo – Junio – Julio 2020 </vt:lpstr>
      <vt:lpstr>Abril – Mayo – Junio – Julio 2020</vt:lpstr>
      <vt:lpstr>Agosto 2020</vt:lpstr>
      <vt:lpstr>Septiembre 2020</vt:lpstr>
      <vt:lpstr>CARGOS Y DISTRIBUCIÓN DE SCOUTERS</vt:lpstr>
      <vt:lpstr>MANADA VERA BARCLAY</vt:lpstr>
      <vt:lpstr>SECCIÓN SCOUT KUDÚ</vt:lpstr>
      <vt:lpstr>Unidad esculta sherezade</vt:lpstr>
      <vt:lpstr>CLAN ROVER ¿?</vt:lpstr>
      <vt:lpstr>UNIDAD DE APOYO</vt:lpstr>
      <vt:lpstr>CAlENDARIO  Y HORARIOS</vt:lpstr>
      <vt:lpstr>Presentación de PowerPoint</vt:lpstr>
      <vt:lpstr>CAlENDARIO  Y HORARIOS</vt:lpstr>
      <vt:lpstr>CAlENDARIO  Y HORARIOS</vt:lpstr>
      <vt:lpstr>MEDIDAS ANTIcOVID</vt:lpstr>
      <vt:lpstr>MEDIDAS ANTIcOVID</vt:lpstr>
      <vt:lpstr>CUOTAS Y SEGURO</vt:lpstr>
      <vt:lpstr>COMUNICACIÓN</vt:lpstr>
      <vt:lpstr>COMITÉ DE FAMILIAS</vt:lpstr>
      <vt:lpstr>UNIFORMIDAD</vt:lpstr>
      <vt:lpstr>RUEGOS Y PREGUNTAS</vt:lpstr>
      <vt:lpstr>GRACIAS POR VENIR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Asamblea  de madres y padres</dc:title>
  <dc:creator>josemiguelcordon@outlook.es</dc:creator>
  <cp:lastModifiedBy>javier suárez</cp:lastModifiedBy>
  <cp:revision>87</cp:revision>
  <dcterms:created xsi:type="dcterms:W3CDTF">2016-02-19T12:06:24Z</dcterms:created>
  <dcterms:modified xsi:type="dcterms:W3CDTF">2020-10-13T09:35:02Z</dcterms:modified>
</cp:coreProperties>
</file>